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43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Defined Data Center (SDDC) - System Innovation">
            <a:extLst>
              <a:ext uri="{FF2B5EF4-FFF2-40B4-BE49-F238E27FC236}">
                <a16:creationId xmlns:a16="http://schemas.microsoft.com/office/drawing/2014/main" id="{4AC12754-ED09-7B93-EE45-C0E44A0A9EA5}"/>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 y="10160"/>
            <a:ext cx="14637629"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Shape 0">
            <a:extLst>
              <a:ext uri="{FF2B5EF4-FFF2-40B4-BE49-F238E27FC236}">
                <a16:creationId xmlns:a16="http://schemas.microsoft.com/office/drawing/2014/main" id="{AA19AB99-6A62-EBBB-9AA5-A4EF777411EB}"/>
              </a:ext>
            </a:extLst>
          </p:cNvPr>
          <p:cNvSpPr/>
          <p:nvPr/>
        </p:nvSpPr>
        <p:spPr>
          <a:xfrm>
            <a:off x="0" y="0"/>
            <a:ext cx="14630400" cy="8229600"/>
          </a:xfrm>
          <a:prstGeom prst="rect">
            <a:avLst/>
          </a:prstGeom>
          <a:noFill/>
          <a:ln>
            <a:noFill/>
          </a:ln>
        </p:spPr>
        <p:style>
          <a:lnRef idx="0">
            <a:scrgbClr r="0" g="0" b="0"/>
          </a:lnRef>
          <a:fillRef idx="0">
            <a:scrgbClr r="0" g="0" b="0"/>
          </a:fillRef>
          <a:effectRef idx="0">
            <a:scrgbClr r="0" g="0" b="0"/>
          </a:effectRef>
          <a:fontRef idx="minor">
            <a:schemeClr val="dk1"/>
          </a:fontRef>
        </p:style>
      </p:sp>
      <p:sp>
        <p:nvSpPr>
          <p:cNvPr id="3" name="TextBox 2">
            <a:extLst>
              <a:ext uri="{FF2B5EF4-FFF2-40B4-BE49-F238E27FC236}">
                <a16:creationId xmlns:a16="http://schemas.microsoft.com/office/drawing/2014/main" id="{BEFF1D50-8FBB-F449-FE4A-1C6D4711B043}"/>
              </a:ext>
            </a:extLst>
          </p:cNvPr>
          <p:cNvSpPr txBox="1"/>
          <p:nvPr/>
        </p:nvSpPr>
        <p:spPr>
          <a:xfrm>
            <a:off x="662259" y="3052778"/>
            <a:ext cx="13596622" cy="1054135"/>
          </a:xfrm>
          <a:prstGeom prst="rect">
            <a:avLst/>
          </a:prstGeom>
          <a:noFill/>
        </p:spPr>
        <p:txBody>
          <a:bodyPr wrap="square" rtlCol="0">
            <a:spAutoFit/>
          </a:bodyPr>
          <a:lstStyle/>
          <a:p>
            <a:pPr marL="0" indent="0">
              <a:lnSpc>
                <a:spcPts val="7545"/>
              </a:lnSpc>
              <a:buNone/>
            </a:pPr>
            <a:r>
              <a:rPr lang="en-US" sz="6600" dirty="0">
                <a:solidFill>
                  <a:schemeClr val="bg1"/>
                </a:solidFill>
                <a:latin typeface="Corben" pitchFamily="34" charset="0"/>
                <a:ea typeface="Corben" pitchFamily="34" charset="-122"/>
                <a:cs typeface="Corben" pitchFamily="34" charset="-120"/>
              </a:rPr>
              <a:t>Automated SDDC Management System</a:t>
            </a:r>
            <a:endParaRPr lang="en-US" sz="6600" dirty="0">
              <a:solidFill>
                <a:schemeClr val="bg1"/>
              </a:solidFill>
            </a:endParaRPr>
          </a:p>
        </p:txBody>
      </p:sp>
      <p:sp>
        <p:nvSpPr>
          <p:cNvPr id="4" name="TextBox 3">
            <a:extLst>
              <a:ext uri="{FF2B5EF4-FFF2-40B4-BE49-F238E27FC236}">
                <a16:creationId xmlns:a16="http://schemas.microsoft.com/office/drawing/2014/main" id="{F4B4F89B-7EBE-049C-D975-95C606028E8F}"/>
              </a:ext>
            </a:extLst>
          </p:cNvPr>
          <p:cNvSpPr txBox="1"/>
          <p:nvPr/>
        </p:nvSpPr>
        <p:spPr>
          <a:xfrm>
            <a:off x="3281423" y="388126"/>
            <a:ext cx="8067553" cy="1862048"/>
          </a:xfrm>
          <a:prstGeom prst="rect">
            <a:avLst/>
          </a:prstGeom>
          <a:noFill/>
        </p:spPr>
        <p:txBody>
          <a:bodyPr wrap="square" rtlCol="0">
            <a:spAutoFit/>
          </a:bodyPr>
          <a:lstStyle/>
          <a:p>
            <a:pPr algn="just"/>
            <a:r>
              <a:rPr lang="en-IN" sz="11500" b="1" dirty="0">
                <a:solidFill>
                  <a:schemeClr val="bg1"/>
                </a:solidFill>
              </a:rPr>
              <a:t>WELCOME</a:t>
            </a:r>
            <a:endParaRPr lang="en-IN" sz="2400" b="1" dirty="0">
              <a:solidFill>
                <a:schemeClr val="bg1"/>
              </a:solidFill>
            </a:endParaRPr>
          </a:p>
        </p:txBody>
      </p:sp>
      <p:pic>
        <p:nvPicPr>
          <p:cNvPr id="1030" name="Picture 6" descr="Saveetha Institute of Medical And Technical Sciences - Wikipedia">
            <a:extLst>
              <a:ext uri="{FF2B5EF4-FFF2-40B4-BE49-F238E27FC236}">
                <a16:creationId xmlns:a16="http://schemas.microsoft.com/office/drawing/2014/main" id="{E8D5C9B2-55A5-C1D8-CDAB-25FF1166B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24" y="304663"/>
            <a:ext cx="2289530" cy="22895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veetha School of Engineering Employees, Location, Alumni | LinkedIn">
            <a:extLst>
              <a:ext uri="{FF2B5EF4-FFF2-40B4-BE49-F238E27FC236}">
                <a16:creationId xmlns:a16="http://schemas.microsoft.com/office/drawing/2014/main" id="{8FF2795A-86D7-A732-C3B6-4C1932B76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7361" y="34517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E45136-2225-3BAC-ADF0-56D8EF4DD3BD}"/>
              </a:ext>
            </a:extLst>
          </p:cNvPr>
          <p:cNvSpPr txBox="1"/>
          <p:nvPr/>
        </p:nvSpPr>
        <p:spPr>
          <a:xfrm>
            <a:off x="8125429" y="4909517"/>
            <a:ext cx="5474825" cy="1200329"/>
          </a:xfrm>
          <a:prstGeom prst="rect">
            <a:avLst/>
          </a:prstGeom>
          <a:noFill/>
        </p:spPr>
        <p:txBody>
          <a:bodyPr wrap="square" rtlCol="0">
            <a:spAutoFit/>
          </a:bodyPr>
          <a:lstStyle/>
          <a:p>
            <a:r>
              <a:rPr lang="en-IN" sz="3600" dirty="0">
                <a:solidFill>
                  <a:schemeClr val="bg1"/>
                </a:solidFill>
              </a:rPr>
              <a:t>By M.VISHNU SUDERSON</a:t>
            </a:r>
          </a:p>
          <a:p>
            <a:r>
              <a:rPr lang="en-IN" sz="3600" dirty="0">
                <a:solidFill>
                  <a:schemeClr val="bg1"/>
                </a:solidFill>
              </a:rPr>
              <a:t>    192221048</a:t>
            </a:r>
          </a:p>
        </p:txBody>
      </p:sp>
      <p:sp>
        <p:nvSpPr>
          <p:cNvPr id="6" name="TextBox 5">
            <a:extLst>
              <a:ext uri="{FF2B5EF4-FFF2-40B4-BE49-F238E27FC236}">
                <a16:creationId xmlns:a16="http://schemas.microsoft.com/office/drawing/2014/main" id="{EC1FE7B1-8ACA-3236-FC81-A8D0082FFA98}"/>
              </a:ext>
            </a:extLst>
          </p:cNvPr>
          <p:cNvSpPr txBox="1"/>
          <p:nvPr/>
        </p:nvSpPr>
        <p:spPr>
          <a:xfrm>
            <a:off x="1426189" y="6419677"/>
            <a:ext cx="6652940" cy="646331"/>
          </a:xfrm>
          <a:prstGeom prst="rect">
            <a:avLst/>
          </a:prstGeom>
          <a:noFill/>
        </p:spPr>
        <p:txBody>
          <a:bodyPr wrap="square" rtlCol="0">
            <a:spAutoFit/>
          </a:bodyPr>
          <a:lstStyle/>
          <a:p>
            <a:r>
              <a:rPr lang="en-IN" sz="3600" dirty="0">
                <a:solidFill>
                  <a:schemeClr val="bg1"/>
                </a:solidFill>
              </a:rPr>
              <a:t>FACULTY: DR.GNANA SOUNDARI</a:t>
            </a:r>
          </a:p>
        </p:txBody>
      </p:sp>
    </p:spTree>
    <p:extLst>
      <p:ext uri="{BB962C8B-B14F-4D97-AF65-F5344CB8AC3E}">
        <p14:creationId xmlns:p14="http://schemas.microsoft.com/office/powerpoint/2010/main" val="26491715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3">
            <a:extLst>
              <a:ext uri="{FF2B5EF4-FFF2-40B4-BE49-F238E27FC236}">
                <a16:creationId xmlns:a16="http://schemas.microsoft.com/office/drawing/2014/main" id="{87C4ECAF-4523-0F10-1525-B4CC14DC7A61}"/>
              </a:ext>
            </a:extLst>
          </p:cNvPr>
          <p:cNvSpPr/>
          <p:nvPr/>
        </p:nvSpPr>
        <p:spPr>
          <a:xfrm>
            <a:off x="1285638" y="4488205"/>
            <a:ext cx="10554414" cy="1999536"/>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By implementing an automated management system for an SDDC environment, organizations can streamline various processes, optimize resource utilization, and enhance operational agility. This system empowers administrators to manage complex data center infrastructure effectively, enabling faster deployment, increased scalability, and improved efficiency. The system's modular design and robust coding practices ensure scalability, flexibility, and ease of maintenance, making it a valuable asset for any organization seeking to modernize its data center infrastructure.</a:t>
            </a:r>
            <a:endParaRPr lang="en-US" sz="1750" dirty="0"/>
          </a:p>
        </p:txBody>
      </p:sp>
      <p:sp>
        <p:nvSpPr>
          <p:cNvPr id="8" name="Text 2"/>
          <p:cNvSpPr/>
          <p:nvPr/>
        </p:nvSpPr>
        <p:spPr>
          <a:xfrm>
            <a:off x="564619" y="3683654"/>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pic>
        <p:nvPicPr>
          <p:cNvPr id="9" name="Image 0" descr="preencoded.png">
            <a:extLst>
              <a:ext uri="{FF2B5EF4-FFF2-40B4-BE49-F238E27FC236}">
                <a16:creationId xmlns:a16="http://schemas.microsoft.com/office/drawing/2014/main" id="{BA257620-56BE-F482-0515-D557DD7FB9E5}"/>
              </a:ext>
            </a:extLst>
          </p:cNvPr>
          <p:cNvPicPr>
            <a:picLocks noChangeAspect="1"/>
          </p:cNvPicPr>
          <p:nvPr/>
        </p:nvPicPr>
        <p:blipFill>
          <a:blip r:embed="rId4"/>
          <a:stretch>
            <a:fillRect/>
          </a:stretch>
        </p:blipFill>
        <p:spPr>
          <a:xfrm>
            <a:off x="0" y="-1"/>
            <a:ext cx="14630400" cy="35650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844510"/>
            <a:ext cx="7477601" cy="2478553"/>
          </a:xfrm>
          <a:prstGeom prst="rect">
            <a:avLst/>
          </a:prstGeom>
          <a:noFill/>
          <a:ln/>
        </p:spPr>
        <p:txBody>
          <a:bodyPr wrap="square" rtlCol="0" anchor="t"/>
          <a:lstStyle/>
          <a:p>
            <a:pPr marL="0" indent="0">
              <a:lnSpc>
                <a:spcPts val="7545"/>
              </a:lnSpc>
              <a:buNone/>
            </a:pPr>
            <a:r>
              <a:rPr lang="en-US" sz="6036" dirty="0">
                <a:solidFill>
                  <a:srgbClr val="1B1B27"/>
                </a:solidFill>
                <a:latin typeface="Corben" pitchFamily="34" charset="0"/>
                <a:ea typeface="Corben" pitchFamily="34" charset="-122"/>
                <a:cs typeface="Corben" pitchFamily="34" charset="-120"/>
              </a:rPr>
              <a:t>Automated SDDC Management System</a:t>
            </a:r>
            <a:endParaRPr lang="en-US" sz="6036" dirty="0"/>
          </a:p>
        </p:txBody>
      </p:sp>
      <p:sp>
        <p:nvSpPr>
          <p:cNvPr id="6" name="Text 2"/>
          <p:cNvSpPr/>
          <p:nvPr/>
        </p:nvSpPr>
        <p:spPr>
          <a:xfrm>
            <a:off x="6319599" y="4052411"/>
            <a:ext cx="7477601" cy="3332559"/>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This presentation outlines the design and implementation of an automated Software Defined Data Center (SDDC) management system. The goal is to create a comprehensive system that automates various aspects of infrastructure provisioning, configuration, and optimization. By leveraging automation, we can improve the efficiency, agility, and scalability of our data center operations, while also reducing manual effort and the potential for human error. This system will address critical aspects of SDDC management, including infrastructure orchestration, policy-driven automation, and software-defined networking.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338382" y="743664"/>
            <a:ext cx="5889546" cy="545663"/>
          </a:xfrm>
          <a:prstGeom prst="rect">
            <a:avLst/>
          </a:prstGeom>
          <a:noFill/>
          <a:ln/>
        </p:spPr>
        <p:txBody>
          <a:bodyPr wrap="none" rtlCol="0" anchor="t"/>
          <a:lstStyle/>
          <a:p>
            <a:pPr marL="0" indent="0">
              <a:lnSpc>
                <a:spcPts val="4298"/>
              </a:lnSpc>
              <a:buNone/>
            </a:pPr>
            <a:r>
              <a:rPr lang="en-US" sz="3438" dirty="0">
                <a:solidFill>
                  <a:srgbClr val="1B1B27"/>
                </a:solidFill>
                <a:latin typeface="Corben" pitchFamily="34" charset="0"/>
                <a:ea typeface="Corben" pitchFamily="34" charset="-122"/>
                <a:cs typeface="Corben" pitchFamily="34" charset="-120"/>
              </a:rPr>
              <a:t>Infrastructure Orchestration</a:t>
            </a:r>
            <a:endParaRPr lang="en-US" sz="3438" dirty="0"/>
          </a:p>
        </p:txBody>
      </p:sp>
      <p:sp>
        <p:nvSpPr>
          <p:cNvPr id="6" name="Shape 2"/>
          <p:cNvSpPr/>
          <p:nvPr/>
        </p:nvSpPr>
        <p:spPr>
          <a:xfrm>
            <a:off x="1582936" y="1551265"/>
            <a:ext cx="34885" cy="5934551"/>
          </a:xfrm>
          <a:prstGeom prst="roundRect">
            <a:avLst>
              <a:gd name="adj" fmla="val 225296"/>
            </a:avLst>
          </a:prstGeom>
          <a:solidFill>
            <a:srgbClr val="B8BFDF"/>
          </a:solidFill>
          <a:ln/>
        </p:spPr>
      </p:sp>
      <p:sp>
        <p:nvSpPr>
          <p:cNvPr id="7" name="Shape 3"/>
          <p:cNvSpPr/>
          <p:nvPr/>
        </p:nvSpPr>
        <p:spPr>
          <a:xfrm>
            <a:off x="1796772" y="1926729"/>
            <a:ext cx="611267" cy="34885"/>
          </a:xfrm>
          <a:prstGeom prst="roundRect">
            <a:avLst>
              <a:gd name="adj" fmla="val 225296"/>
            </a:avLst>
          </a:prstGeom>
          <a:solidFill>
            <a:srgbClr val="B8BFDF"/>
          </a:solidFill>
          <a:ln/>
        </p:spPr>
      </p:sp>
      <p:sp>
        <p:nvSpPr>
          <p:cNvPr id="8" name="Shape 4"/>
          <p:cNvSpPr/>
          <p:nvPr/>
        </p:nvSpPr>
        <p:spPr>
          <a:xfrm>
            <a:off x="1403866" y="1747718"/>
            <a:ext cx="392906" cy="392906"/>
          </a:xfrm>
          <a:prstGeom prst="roundRect">
            <a:avLst>
              <a:gd name="adj" fmla="val 20003"/>
            </a:avLst>
          </a:prstGeom>
          <a:solidFill>
            <a:srgbClr val="D2D9F9"/>
          </a:solidFill>
          <a:ln w="7620">
            <a:solidFill>
              <a:srgbClr val="B8BFDF"/>
            </a:solidFill>
            <a:prstDash val="solid"/>
          </a:ln>
        </p:spPr>
      </p:sp>
      <p:sp>
        <p:nvSpPr>
          <p:cNvPr id="9" name="Text 5"/>
          <p:cNvSpPr/>
          <p:nvPr/>
        </p:nvSpPr>
        <p:spPr>
          <a:xfrm>
            <a:off x="1561624" y="1813203"/>
            <a:ext cx="77391" cy="261937"/>
          </a:xfrm>
          <a:prstGeom prst="rect">
            <a:avLst/>
          </a:prstGeom>
          <a:noFill/>
          <a:ln/>
        </p:spPr>
        <p:txBody>
          <a:bodyPr wrap="none" rtlCol="0" anchor="t"/>
          <a:lstStyle/>
          <a:p>
            <a:pPr marL="0" indent="0" algn="ctr">
              <a:lnSpc>
                <a:spcPts val="2063"/>
              </a:lnSpc>
              <a:buNone/>
            </a:pPr>
            <a:r>
              <a:rPr lang="en-US" sz="2063" dirty="0">
                <a:solidFill>
                  <a:srgbClr val="404155"/>
                </a:solidFill>
                <a:latin typeface="Corben" pitchFamily="34" charset="0"/>
                <a:ea typeface="Corben" pitchFamily="34" charset="-122"/>
                <a:cs typeface="Corben" pitchFamily="34" charset="-120"/>
              </a:rPr>
              <a:t>1</a:t>
            </a:r>
            <a:endParaRPr lang="en-US" sz="2063" dirty="0"/>
          </a:p>
        </p:txBody>
      </p:sp>
      <p:sp>
        <p:nvSpPr>
          <p:cNvPr id="10" name="Text 6"/>
          <p:cNvSpPr/>
          <p:nvPr/>
        </p:nvSpPr>
        <p:spPr>
          <a:xfrm>
            <a:off x="2560915" y="1725811"/>
            <a:ext cx="2183130" cy="272891"/>
          </a:xfrm>
          <a:prstGeom prst="rect">
            <a:avLst/>
          </a:prstGeom>
          <a:noFill/>
          <a:ln/>
        </p:spPr>
        <p:txBody>
          <a:bodyPr wrap="none" rtlCol="0" anchor="t"/>
          <a:lstStyle/>
          <a:p>
            <a:pPr marL="0" indent="0" algn="l">
              <a:lnSpc>
                <a:spcPts val="2149"/>
              </a:lnSpc>
              <a:buNone/>
            </a:pPr>
            <a:r>
              <a:rPr lang="en-US" sz="1719" dirty="0">
                <a:solidFill>
                  <a:srgbClr val="404155"/>
                </a:solidFill>
                <a:latin typeface="Corben" pitchFamily="34" charset="0"/>
                <a:ea typeface="Corben" pitchFamily="34" charset="-122"/>
                <a:cs typeface="Corben" pitchFamily="34" charset="-120"/>
              </a:rPr>
              <a:t>Provisioning</a:t>
            </a:r>
            <a:endParaRPr lang="en-US" sz="1719" dirty="0"/>
          </a:p>
        </p:txBody>
      </p:sp>
      <p:sp>
        <p:nvSpPr>
          <p:cNvPr id="11" name="Text 7"/>
          <p:cNvSpPr/>
          <p:nvPr/>
        </p:nvSpPr>
        <p:spPr>
          <a:xfrm>
            <a:off x="2560915" y="2103477"/>
            <a:ext cx="7073503" cy="1047750"/>
          </a:xfrm>
          <a:prstGeom prst="rect">
            <a:avLst/>
          </a:prstGeom>
          <a:noFill/>
          <a:ln/>
        </p:spPr>
        <p:txBody>
          <a:bodyPr wrap="square" rtlCol="0" anchor="t"/>
          <a:lstStyle/>
          <a:p>
            <a:pPr marL="0" indent="0" algn="l">
              <a:lnSpc>
                <a:spcPts val="2063"/>
              </a:lnSpc>
              <a:buNone/>
            </a:pPr>
            <a:r>
              <a:rPr lang="en-US" sz="1375" dirty="0">
                <a:solidFill>
                  <a:srgbClr val="404155"/>
                </a:solidFill>
                <a:latin typeface="Nobile" pitchFamily="34" charset="0"/>
                <a:ea typeface="Nobile" pitchFamily="34" charset="-122"/>
                <a:cs typeface="Nobile" pitchFamily="34" charset="-120"/>
              </a:rPr>
              <a:t>The system utilizes infrastructure-as-code (IaC) tools such as Ansible, Terraform, or Kubernetes to automate the provisioning and deployment of compute, storage, and networking resources. These tools allow us to define infrastructure configurations in a declarative manner, enabling consistent and repeatable deployments.</a:t>
            </a:r>
            <a:endParaRPr lang="en-US" sz="1375" dirty="0"/>
          </a:p>
        </p:txBody>
      </p:sp>
      <p:sp>
        <p:nvSpPr>
          <p:cNvPr id="12" name="Shape 8"/>
          <p:cNvSpPr/>
          <p:nvPr/>
        </p:nvSpPr>
        <p:spPr>
          <a:xfrm>
            <a:off x="1796772" y="3875782"/>
            <a:ext cx="611267" cy="34885"/>
          </a:xfrm>
          <a:prstGeom prst="roundRect">
            <a:avLst>
              <a:gd name="adj" fmla="val 225296"/>
            </a:avLst>
          </a:prstGeom>
          <a:solidFill>
            <a:srgbClr val="B8BFDF"/>
          </a:solidFill>
          <a:ln/>
        </p:spPr>
      </p:sp>
      <p:sp>
        <p:nvSpPr>
          <p:cNvPr id="13" name="Shape 9"/>
          <p:cNvSpPr/>
          <p:nvPr/>
        </p:nvSpPr>
        <p:spPr>
          <a:xfrm>
            <a:off x="1403866" y="3696772"/>
            <a:ext cx="392906" cy="392906"/>
          </a:xfrm>
          <a:prstGeom prst="roundRect">
            <a:avLst>
              <a:gd name="adj" fmla="val 20003"/>
            </a:avLst>
          </a:prstGeom>
          <a:solidFill>
            <a:srgbClr val="D2D9F9"/>
          </a:solidFill>
          <a:ln w="7620">
            <a:solidFill>
              <a:srgbClr val="B8BFDF"/>
            </a:solidFill>
            <a:prstDash val="solid"/>
          </a:ln>
        </p:spPr>
      </p:sp>
      <p:sp>
        <p:nvSpPr>
          <p:cNvPr id="14" name="Text 10"/>
          <p:cNvSpPr/>
          <p:nvPr/>
        </p:nvSpPr>
        <p:spPr>
          <a:xfrm>
            <a:off x="1531977" y="3762256"/>
            <a:ext cx="136684" cy="261937"/>
          </a:xfrm>
          <a:prstGeom prst="rect">
            <a:avLst/>
          </a:prstGeom>
          <a:noFill/>
          <a:ln/>
        </p:spPr>
        <p:txBody>
          <a:bodyPr wrap="none" rtlCol="0" anchor="t"/>
          <a:lstStyle/>
          <a:p>
            <a:pPr marL="0" indent="0" algn="ctr">
              <a:lnSpc>
                <a:spcPts val="2063"/>
              </a:lnSpc>
              <a:buNone/>
            </a:pPr>
            <a:r>
              <a:rPr lang="en-US" sz="2063" dirty="0">
                <a:solidFill>
                  <a:srgbClr val="404155"/>
                </a:solidFill>
                <a:latin typeface="Corben" pitchFamily="34" charset="0"/>
                <a:ea typeface="Corben" pitchFamily="34" charset="-122"/>
                <a:cs typeface="Corben" pitchFamily="34" charset="-120"/>
              </a:rPr>
              <a:t>2</a:t>
            </a:r>
            <a:endParaRPr lang="en-US" sz="2063" dirty="0"/>
          </a:p>
        </p:txBody>
      </p:sp>
      <p:sp>
        <p:nvSpPr>
          <p:cNvPr id="15" name="Text 11"/>
          <p:cNvSpPr/>
          <p:nvPr/>
        </p:nvSpPr>
        <p:spPr>
          <a:xfrm>
            <a:off x="2560915" y="3674864"/>
            <a:ext cx="2183130" cy="272891"/>
          </a:xfrm>
          <a:prstGeom prst="rect">
            <a:avLst/>
          </a:prstGeom>
          <a:noFill/>
          <a:ln/>
        </p:spPr>
        <p:txBody>
          <a:bodyPr wrap="none" rtlCol="0" anchor="t"/>
          <a:lstStyle/>
          <a:p>
            <a:pPr marL="0" indent="0" algn="l">
              <a:lnSpc>
                <a:spcPts val="2149"/>
              </a:lnSpc>
              <a:buNone/>
            </a:pPr>
            <a:r>
              <a:rPr lang="en-US" sz="1719" dirty="0">
                <a:solidFill>
                  <a:srgbClr val="404155"/>
                </a:solidFill>
                <a:latin typeface="Corben" pitchFamily="34" charset="0"/>
                <a:ea typeface="Corben" pitchFamily="34" charset="-122"/>
                <a:cs typeface="Corben" pitchFamily="34" charset="-120"/>
              </a:rPr>
              <a:t>Deployment</a:t>
            </a:r>
            <a:endParaRPr lang="en-US" sz="1719" dirty="0"/>
          </a:p>
        </p:txBody>
      </p:sp>
      <p:sp>
        <p:nvSpPr>
          <p:cNvPr id="16" name="Text 12"/>
          <p:cNvSpPr/>
          <p:nvPr/>
        </p:nvSpPr>
        <p:spPr>
          <a:xfrm>
            <a:off x="2560915" y="4052530"/>
            <a:ext cx="7073503" cy="1309688"/>
          </a:xfrm>
          <a:prstGeom prst="rect">
            <a:avLst/>
          </a:prstGeom>
          <a:noFill/>
          <a:ln/>
        </p:spPr>
        <p:txBody>
          <a:bodyPr wrap="square" rtlCol="0" anchor="t"/>
          <a:lstStyle/>
          <a:p>
            <a:pPr marL="0" indent="0" algn="l">
              <a:lnSpc>
                <a:spcPts val="2063"/>
              </a:lnSpc>
              <a:buNone/>
            </a:pPr>
            <a:r>
              <a:rPr lang="en-US" sz="1375" dirty="0">
                <a:solidFill>
                  <a:srgbClr val="404155"/>
                </a:solidFill>
                <a:latin typeface="Nobile" pitchFamily="34" charset="0"/>
                <a:ea typeface="Nobile" pitchFamily="34" charset="-122"/>
                <a:cs typeface="Nobile" pitchFamily="34" charset="-120"/>
              </a:rPr>
              <a:t>Once resources are provisioned, the system automates the deployment process by configuring and installing necessary software components, such as operating systems, applications, and middleware. This process is streamlined through the use of predefined templates and scripts, reducing manual intervention and ensuring consistency.</a:t>
            </a:r>
            <a:endParaRPr lang="en-US" sz="1375" dirty="0"/>
          </a:p>
        </p:txBody>
      </p:sp>
      <p:sp>
        <p:nvSpPr>
          <p:cNvPr id="17" name="Shape 13"/>
          <p:cNvSpPr/>
          <p:nvPr/>
        </p:nvSpPr>
        <p:spPr>
          <a:xfrm>
            <a:off x="1796772" y="6086773"/>
            <a:ext cx="611267" cy="34885"/>
          </a:xfrm>
          <a:prstGeom prst="roundRect">
            <a:avLst>
              <a:gd name="adj" fmla="val 225296"/>
            </a:avLst>
          </a:prstGeom>
          <a:solidFill>
            <a:srgbClr val="B8BFDF"/>
          </a:solidFill>
          <a:ln/>
        </p:spPr>
      </p:sp>
      <p:sp>
        <p:nvSpPr>
          <p:cNvPr id="18" name="Shape 14"/>
          <p:cNvSpPr/>
          <p:nvPr/>
        </p:nvSpPr>
        <p:spPr>
          <a:xfrm>
            <a:off x="1403866" y="5907762"/>
            <a:ext cx="392906" cy="392906"/>
          </a:xfrm>
          <a:prstGeom prst="roundRect">
            <a:avLst>
              <a:gd name="adj" fmla="val 20003"/>
            </a:avLst>
          </a:prstGeom>
          <a:solidFill>
            <a:srgbClr val="D2D9F9"/>
          </a:solidFill>
          <a:ln w="7620">
            <a:solidFill>
              <a:srgbClr val="B8BFDF"/>
            </a:solidFill>
            <a:prstDash val="solid"/>
          </a:ln>
        </p:spPr>
      </p:sp>
      <p:sp>
        <p:nvSpPr>
          <p:cNvPr id="19" name="Text 15"/>
          <p:cNvSpPr/>
          <p:nvPr/>
        </p:nvSpPr>
        <p:spPr>
          <a:xfrm>
            <a:off x="1526738" y="5973247"/>
            <a:ext cx="147161" cy="261937"/>
          </a:xfrm>
          <a:prstGeom prst="rect">
            <a:avLst/>
          </a:prstGeom>
          <a:noFill/>
          <a:ln/>
        </p:spPr>
        <p:txBody>
          <a:bodyPr wrap="none" rtlCol="0" anchor="t"/>
          <a:lstStyle/>
          <a:p>
            <a:pPr marL="0" indent="0" algn="ctr">
              <a:lnSpc>
                <a:spcPts val="2063"/>
              </a:lnSpc>
              <a:buNone/>
            </a:pPr>
            <a:r>
              <a:rPr lang="en-US" sz="2063" dirty="0">
                <a:solidFill>
                  <a:srgbClr val="404155"/>
                </a:solidFill>
                <a:latin typeface="Corben" pitchFamily="34" charset="0"/>
                <a:ea typeface="Corben" pitchFamily="34" charset="-122"/>
                <a:cs typeface="Corben" pitchFamily="34" charset="-120"/>
              </a:rPr>
              <a:t>3</a:t>
            </a:r>
            <a:endParaRPr lang="en-US" sz="2063" dirty="0"/>
          </a:p>
        </p:txBody>
      </p:sp>
      <p:sp>
        <p:nvSpPr>
          <p:cNvPr id="20" name="Text 16"/>
          <p:cNvSpPr/>
          <p:nvPr/>
        </p:nvSpPr>
        <p:spPr>
          <a:xfrm>
            <a:off x="2560915" y="5885855"/>
            <a:ext cx="2183130" cy="272891"/>
          </a:xfrm>
          <a:prstGeom prst="rect">
            <a:avLst/>
          </a:prstGeom>
          <a:noFill/>
          <a:ln/>
        </p:spPr>
        <p:txBody>
          <a:bodyPr wrap="none" rtlCol="0" anchor="t"/>
          <a:lstStyle/>
          <a:p>
            <a:pPr marL="0" indent="0" algn="l">
              <a:lnSpc>
                <a:spcPts val="2149"/>
              </a:lnSpc>
              <a:buNone/>
            </a:pPr>
            <a:r>
              <a:rPr lang="en-US" sz="1719" dirty="0">
                <a:solidFill>
                  <a:srgbClr val="404155"/>
                </a:solidFill>
                <a:latin typeface="Corben" pitchFamily="34" charset="0"/>
                <a:ea typeface="Corben" pitchFamily="34" charset="-122"/>
                <a:cs typeface="Corben" pitchFamily="34" charset="-120"/>
              </a:rPr>
              <a:t>Scaling</a:t>
            </a:r>
            <a:endParaRPr lang="en-US" sz="1719" dirty="0"/>
          </a:p>
        </p:txBody>
      </p:sp>
      <p:sp>
        <p:nvSpPr>
          <p:cNvPr id="21" name="Text 17"/>
          <p:cNvSpPr/>
          <p:nvPr/>
        </p:nvSpPr>
        <p:spPr>
          <a:xfrm>
            <a:off x="2560915" y="6263521"/>
            <a:ext cx="7073503" cy="1047750"/>
          </a:xfrm>
          <a:prstGeom prst="rect">
            <a:avLst/>
          </a:prstGeom>
          <a:noFill/>
          <a:ln/>
        </p:spPr>
        <p:txBody>
          <a:bodyPr wrap="square" rtlCol="0" anchor="t"/>
          <a:lstStyle/>
          <a:p>
            <a:pPr marL="0" indent="0" algn="l">
              <a:lnSpc>
                <a:spcPts val="2063"/>
              </a:lnSpc>
              <a:buNone/>
            </a:pPr>
            <a:r>
              <a:rPr lang="en-US" sz="1375" dirty="0">
                <a:solidFill>
                  <a:srgbClr val="404155"/>
                </a:solidFill>
                <a:latin typeface="Nobile" pitchFamily="34" charset="0"/>
                <a:ea typeface="Nobile" pitchFamily="34" charset="-122"/>
                <a:cs typeface="Nobile" pitchFamily="34" charset="-120"/>
              </a:rPr>
              <a:t>The system supports dynamic scaling of resources based on real-time demand. It can automatically adjust the number of virtual machines, storage capacity, and network bandwidth to meet workload requirements. This allows for efficient resource utilization and cost optimization.</a:t>
            </a:r>
            <a:endParaRPr lang="en-US" sz="1375"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883563"/>
            <a:ext cx="690193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Policy-Driven Automation</a:t>
            </a:r>
            <a:endParaRPr lang="en-US" sz="4374" dirty="0"/>
          </a:p>
        </p:txBody>
      </p:sp>
      <p:sp>
        <p:nvSpPr>
          <p:cNvPr id="6" name="Shape 2"/>
          <p:cNvSpPr/>
          <p:nvPr/>
        </p:nvSpPr>
        <p:spPr>
          <a:xfrm>
            <a:off x="4490799" y="1911191"/>
            <a:ext cx="4542115" cy="3272790"/>
          </a:xfrm>
          <a:prstGeom prst="roundRect">
            <a:avLst>
              <a:gd name="adj" fmla="val 3055"/>
            </a:avLst>
          </a:prstGeom>
          <a:solidFill>
            <a:srgbClr val="D2D9F9"/>
          </a:solidFill>
          <a:ln w="7620">
            <a:solidFill>
              <a:srgbClr val="B8BFDF"/>
            </a:solidFill>
            <a:prstDash val="solid"/>
          </a:ln>
        </p:spPr>
      </p:sp>
      <p:sp>
        <p:nvSpPr>
          <p:cNvPr id="7" name="Text 3"/>
          <p:cNvSpPr/>
          <p:nvPr/>
        </p:nvSpPr>
        <p:spPr>
          <a:xfrm>
            <a:off x="4720590" y="2140982"/>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Resource Allocation</a:t>
            </a:r>
            <a:endParaRPr lang="en-US" sz="2187" dirty="0"/>
          </a:p>
        </p:txBody>
      </p:sp>
      <p:sp>
        <p:nvSpPr>
          <p:cNvPr id="8" name="Text 4"/>
          <p:cNvSpPr/>
          <p:nvPr/>
        </p:nvSpPr>
        <p:spPr>
          <a:xfrm>
            <a:off x="4720590" y="2621399"/>
            <a:ext cx="4082534" cy="2332792"/>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Administrators can define policies for resource allocation, such as limits on CPU, memory, and storage for different applications or user groups. These policies ensure that resources are used efficiently and prevent overutilization or resource conflicts.</a:t>
            </a:r>
            <a:endParaRPr lang="en-US" sz="1750" dirty="0"/>
          </a:p>
        </p:txBody>
      </p:sp>
      <p:sp>
        <p:nvSpPr>
          <p:cNvPr id="9" name="Shape 5"/>
          <p:cNvSpPr/>
          <p:nvPr/>
        </p:nvSpPr>
        <p:spPr>
          <a:xfrm>
            <a:off x="9255085" y="1911191"/>
            <a:ext cx="4542115" cy="3272790"/>
          </a:xfrm>
          <a:prstGeom prst="roundRect">
            <a:avLst>
              <a:gd name="adj" fmla="val 3055"/>
            </a:avLst>
          </a:prstGeom>
          <a:solidFill>
            <a:srgbClr val="D2D9F9"/>
          </a:solidFill>
          <a:ln w="7620">
            <a:solidFill>
              <a:srgbClr val="B8BFDF"/>
            </a:solidFill>
            <a:prstDash val="solid"/>
          </a:ln>
        </p:spPr>
      </p:sp>
      <p:sp>
        <p:nvSpPr>
          <p:cNvPr id="10" name="Text 6"/>
          <p:cNvSpPr/>
          <p:nvPr/>
        </p:nvSpPr>
        <p:spPr>
          <a:xfrm>
            <a:off x="9484876" y="2140982"/>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Workload Placement</a:t>
            </a:r>
            <a:endParaRPr lang="en-US" sz="2187" dirty="0"/>
          </a:p>
        </p:txBody>
      </p:sp>
      <p:sp>
        <p:nvSpPr>
          <p:cNvPr id="11" name="Text 7"/>
          <p:cNvSpPr/>
          <p:nvPr/>
        </p:nvSpPr>
        <p:spPr>
          <a:xfrm>
            <a:off x="9484876" y="2621399"/>
            <a:ext cx="4082534" cy="1999536"/>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Policies can be implemented for workload placement, directing specific applications or services to particular nodes or clusters based on performance requirements, security considerations, or other factors.</a:t>
            </a:r>
            <a:endParaRPr lang="en-US" sz="1750" dirty="0"/>
          </a:p>
        </p:txBody>
      </p:sp>
      <p:sp>
        <p:nvSpPr>
          <p:cNvPr id="12" name="Shape 8"/>
          <p:cNvSpPr/>
          <p:nvPr/>
        </p:nvSpPr>
        <p:spPr>
          <a:xfrm>
            <a:off x="4490799" y="5406152"/>
            <a:ext cx="9306401" cy="1939766"/>
          </a:xfrm>
          <a:prstGeom prst="roundRect">
            <a:avLst>
              <a:gd name="adj" fmla="val 5155"/>
            </a:avLst>
          </a:prstGeom>
          <a:solidFill>
            <a:srgbClr val="D2D9F9"/>
          </a:solidFill>
          <a:ln w="7620">
            <a:solidFill>
              <a:srgbClr val="B8BFDF"/>
            </a:solidFill>
            <a:prstDash val="solid"/>
          </a:ln>
        </p:spPr>
      </p:sp>
      <p:sp>
        <p:nvSpPr>
          <p:cNvPr id="13" name="Text 9"/>
          <p:cNvSpPr/>
          <p:nvPr/>
        </p:nvSpPr>
        <p:spPr>
          <a:xfrm>
            <a:off x="4720590" y="5635943"/>
            <a:ext cx="3070741"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Network Configuration</a:t>
            </a:r>
            <a:endParaRPr lang="en-US" sz="2187" dirty="0"/>
          </a:p>
        </p:txBody>
      </p:sp>
      <p:sp>
        <p:nvSpPr>
          <p:cNvPr id="14" name="Text 10"/>
          <p:cNvSpPr/>
          <p:nvPr/>
        </p:nvSpPr>
        <p:spPr>
          <a:xfrm>
            <a:off x="4720590" y="6116360"/>
            <a:ext cx="8846820" cy="999768"/>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The system enables policy-driven network configuration, automating tasks such as firewall rules, routing tables, and network segmentation. This simplifies network management and improves security.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064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15076" y="1023342"/>
            <a:ext cx="8786574" cy="631150"/>
          </a:xfrm>
          <a:prstGeom prst="rect">
            <a:avLst/>
          </a:prstGeom>
          <a:noFill/>
          <a:ln/>
        </p:spPr>
        <p:txBody>
          <a:bodyPr wrap="none" rtlCol="0" anchor="t"/>
          <a:lstStyle/>
          <a:p>
            <a:pPr marL="0" indent="0">
              <a:lnSpc>
                <a:spcPts val="4970"/>
              </a:lnSpc>
              <a:buNone/>
            </a:pPr>
            <a:r>
              <a:rPr lang="en-US" sz="3976" dirty="0">
                <a:solidFill>
                  <a:srgbClr val="1B1B27"/>
                </a:solidFill>
                <a:latin typeface="Corben" pitchFamily="34" charset="0"/>
                <a:ea typeface="Corben" pitchFamily="34" charset="-122"/>
                <a:cs typeface="Corben" pitchFamily="34" charset="-120"/>
              </a:rPr>
              <a:t>Software-Defined Networking (SDN)</a:t>
            </a:r>
            <a:endParaRPr lang="en-US" sz="3976" dirty="0"/>
          </a:p>
        </p:txBody>
      </p:sp>
      <p:pic>
        <p:nvPicPr>
          <p:cNvPr id="6" name="Image 2" descr="preencoded.png"/>
          <p:cNvPicPr>
            <a:picLocks noChangeAspect="1"/>
          </p:cNvPicPr>
          <p:nvPr/>
        </p:nvPicPr>
        <p:blipFill>
          <a:blip r:embed="rId5"/>
          <a:stretch>
            <a:fillRect/>
          </a:stretch>
        </p:blipFill>
        <p:spPr>
          <a:xfrm>
            <a:off x="4415076" y="1957388"/>
            <a:ext cx="1009888" cy="1749623"/>
          </a:xfrm>
          <a:prstGeom prst="rect">
            <a:avLst/>
          </a:prstGeom>
        </p:spPr>
      </p:pic>
      <p:sp>
        <p:nvSpPr>
          <p:cNvPr id="7" name="Text 2"/>
          <p:cNvSpPr/>
          <p:nvPr/>
        </p:nvSpPr>
        <p:spPr>
          <a:xfrm>
            <a:off x="5727859" y="2159318"/>
            <a:ext cx="2524958" cy="315635"/>
          </a:xfrm>
          <a:prstGeom prst="rect">
            <a:avLst/>
          </a:prstGeom>
          <a:noFill/>
          <a:ln/>
        </p:spPr>
        <p:txBody>
          <a:bodyPr wrap="none" rtlCol="0" anchor="t"/>
          <a:lstStyle/>
          <a:p>
            <a:pPr marL="0" indent="0" algn="l">
              <a:lnSpc>
                <a:spcPts val="2485"/>
              </a:lnSpc>
              <a:buNone/>
            </a:pPr>
            <a:r>
              <a:rPr lang="en-US" sz="1988" dirty="0">
                <a:solidFill>
                  <a:srgbClr val="404155"/>
                </a:solidFill>
                <a:latin typeface="Corben" pitchFamily="34" charset="0"/>
                <a:ea typeface="Corben" pitchFamily="34" charset="-122"/>
                <a:cs typeface="Corben" pitchFamily="34" charset="-120"/>
              </a:rPr>
              <a:t>Network Abstraction</a:t>
            </a:r>
            <a:endParaRPr lang="en-US" sz="1988" dirty="0"/>
          </a:p>
        </p:txBody>
      </p:sp>
      <p:sp>
        <p:nvSpPr>
          <p:cNvPr id="8" name="Text 3"/>
          <p:cNvSpPr/>
          <p:nvPr/>
        </p:nvSpPr>
        <p:spPr>
          <a:xfrm>
            <a:off x="5727859" y="2596039"/>
            <a:ext cx="8145066" cy="909042"/>
          </a:xfrm>
          <a:prstGeom prst="rect">
            <a:avLst/>
          </a:prstGeom>
          <a:noFill/>
          <a:ln/>
        </p:spPr>
        <p:txBody>
          <a:bodyPr wrap="square" rtlCol="0" anchor="t"/>
          <a:lstStyle/>
          <a:p>
            <a:pPr marL="0" indent="0" algn="l">
              <a:lnSpc>
                <a:spcPts val="2386"/>
              </a:lnSpc>
              <a:buNone/>
            </a:pPr>
            <a:r>
              <a:rPr lang="en-US" sz="1591" dirty="0">
                <a:solidFill>
                  <a:srgbClr val="404155"/>
                </a:solidFill>
                <a:latin typeface="Nobile" pitchFamily="34" charset="0"/>
                <a:ea typeface="Nobile" pitchFamily="34" charset="-122"/>
                <a:cs typeface="Nobile" pitchFamily="34" charset="-120"/>
              </a:rPr>
              <a:t>SDN decouples network control from the underlying hardware, allowing for centralized management and automation. This abstraction enables us to define and manage network policies independently of physical infrastructure.</a:t>
            </a:r>
            <a:endParaRPr lang="en-US" sz="1591" dirty="0"/>
          </a:p>
        </p:txBody>
      </p:sp>
      <p:pic>
        <p:nvPicPr>
          <p:cNvPr id="9" name="Image 3" descr="preencoded.png"/>
          <p:cNvPicPr>
            <a:picLocks noChangeAspect="1"/>
          </p:cNvPicPr>
          <p:nvPr/>
        </p:nvPicPr>
        <p:blipFill>
          <a:blip r:embed="rId6"/>
          <a:stretch>
            <a:fillRect/>
          </a:stretch>
        </p:blipFill>
        <p:spPr>
          <a:xfrm>
            <a:off x="4415076" y="3707011"/>
            <a:ext cx="1009888" cy="1749623"/>
          </a:xfrm>
          <a:prstGeom prst="rect">
            <a:avLst/>
          </a:prstGeom>
        </p:spPr>
      </p:pic>
      <p:sp>
        <p:nvSpPr>
          <p:cNvPr id="10" name="Text 4"/>
          <p:cNvSpPr/>
          <p:nvPr/>
        </p:nvSpPr>
        <p:spPr>
          <a:xfrm>
            <a:off x="5727859" y="3908941"/>
            <a:ext cx="2790230" cy="315635"/>
          </a:xfrm>
          <a:prstGeom prst="rect">
            <a:avLst/>
          </a:prstGeom>
          <a:noFill/>
          <a:ln/>
        </p:spPr>
        <p:txBody>
          <a:bodyPr wrap="none" rtlCol="0" anchor="t"/>
          <a:lstStyle/>
          <a:p>
            <a:pPr marL="0" indent="0" algn="l">
              <a:lnSpc>
                <a:spcPts val="2485"/>
              </a:lnSpc>
              <a:buNone/>
            </a:pPr>
            <a:r>
              <a:rPr lang="en-US" sz="1988" dirty="0">
                <a:solidFill>
                  <a:srgbClr val="404155"/>
                </a:solidFill>
                <a:latin typeface="Corben" pitchFamily="34" charset="0"/>
                <a:ea typeface="Corben" pitchFamily="34" charset="-122"/>
                <a:cs typeface="Corben" pitchFamily="34" charset="-120"/>
              </a:rPr>
              <a:t>Network Virtualization</a:t>
            </a:r>
            <a:endParaRPr lang="en-US" sz="1988" dirty="0"/>
          </a:p>
        </p:txBody>
      </p:sp>
      <p:sp>
        <p:nvSpPr>
          <p:cNvPr id="11" name="Text 5"/>
          <p:cNvSpPr/>
          <p:nvPr/>
        </p:nvSpPr>
        <p:spPr>
          <a:xfrm>
            <a:off x="5727859" y="4345662"/>
            <a:ext cx="8145066" cy="909042"/>
          </a:xfrm>
          <a:prstGeom prst="rect">
            <a:avLst/>
          </a:prstGeom>
          <a:noFill/>
          <a:ln/>
        </p:spPr>
        <p:txBody>
          <a:bodyPr wrap="square" rtlCol="0" anchor="t"/>
          <a:lstStyle/>
          <a:p>
            <a:pPr marL="0" indent="0" algn="l">
              <a:lnSpc>
                <a:spcPts val="2386"/>
              </a:lnSpc>
              <a:buNone/>
            </a:pPr>
            <a:r>
              <a:rPr lang="en-US" sz="1591" dirty="0">
                <a:solidFill>
                  <a:srgbClr val="404155"/>
                </a:solidFill>
                <a:latin typeface="Nobile" pitchFamily="34" charset="0"/>
                <a:ea typeface="Nobile" pitchFamily="34" charset="-122"/>
                <a:cs typeface="Nobile" pitchFamily="34" charset="-120"/>
              </a:rPr>
              <a:t>The system utilizes SDN controllers like OpenDaylight or VMware NSX to create and manage virtual networks, providing flexibility and scalability in network design and deployment.</a:t>
            </a:r>
            <a:endParaRPr lang="en-US" sz="1591" dirty="0"/>
          </a:p>
        </p:txBody>
      </p:sp>
      <p:pic>
        <p:nvPicPr>
          <p:cNvPr id="12" name="Image 4" descr="preencoded.png"/>
          <p:cNvPicPr>
            <a:picLocks noChangeAspect="1"/>
          </p:cNvPicPr>
          <p:nvPr/>
        </p:nvPicPr>
        <p:blipFill>
          <a:blip r:embed="rId7"/>
          <a:stretch>
            <a:fillRect/>
          </a:stretch>
        </p:blipFill>
        <p:spPr>
          <a:xfrm>
            <a:off x="4415076" y="5456634"/>
            <a:ext cx="1009888" cy="1749623"/>
          </a:xfrm>
          <a:prstGeom prst="rect">
            <a:avLst/>
          </a:prstGeom>
        </p:spPr>
      </p:pic>
      <p:sp>
        <p:nvSpPr>
          <p:cNvPr id="13" name="Text 6"/>
          <p:cNvSpPr/>
          <p:nvPr/>
        </p:nvSpPr>
        <p:spPr>
          <a:xfrm>
            <a:off x="5727859" y="5658564"/>
            <a:ext cx="2904530" cy="315635"/>
          </a:xfrm>
          <a:prstGeom prst="rect">
            <a:avLst/>
          </a:prstGeom>
          <a:noFill/>
          <a:ln/>
        </p:spPr>
        <p:txBody>
          <a:bodyPr wrap="none" rtlCol="0" anchor="t"/>
          <a:lstStyle/>
          <a:p>
            <a:pPr marL="0" indent="0" algn="l">
              <a:lnSpc>
                <a:spcPts val="2485"/>
              </a:lnSpc>
              <a:buNone/>
            </a:pPr>
            <a:r>
              <a:rPr lang="en-US" sz="1988" dirty="0">
                <a:solidFill>
                  <a:srgbClr val="404155"/>
                </a:solidFill>
                <a:latin typeface="Corben" pitchFamily="34" charset="0"/>
                <a:ea typeface="Corben" pitchFamily="34" charset="-122"/>
                <a:cs typeface="Corben" pitchFamily="34" charset="-120"/>
              </a:rPr>
              <a:t>Automated Provisioning</a:t>
            </a:r>
            <a:endParaRPr lang="en-US" sz="1988" dirty="0"/>
          </a:p>
        </p:txBody>
      </p:sp>
      <p:sp>
        <p:nvSpPr>
          <p:cNvPr id="14" name="Text 7"/>
          <p:cNvSpPr/>
          <p:nvPr/>
        </p:nvSpPr>
        <p:spPr>
          <a:xfrm>
            <a:off x="5727859" y="6095286"/>
            <a:ext cx="8145066" cy="909042"/>
          </a:xfrm>
          <a:prstGeom prst="rect">
            <a:avLst/>
          </a:prstGeom>
          <a:noFill/>
          <a:ln/>
        </p:spPr>
        <p:txBody>
          <a:bodyPr wrap="square" rtlCol="0" anchor="t"/>
          <a:lstStyle/>
          <a:p>
            <a:pPr marL="0" indent="0" algn="l">
              <a:lnSpc>
                <a:spcPts val="2386"/>
              </a:lnSpc>
              <a:buNone/>
            </a:pPr>
            <a:r>
              <a:rPr lang="en-US" sz="1591" dirty="0">
                <a:solidFill>
                  <a:srgbClr val="404155"/>
                </a:solidFill>
                <a:latin typeface="Nobile" pitchFamily="34" charset="0"/>
                <a:ea typeface="Nobile" pitchFamily="34" charset="-122"/>
                <a:cs typeface="Nobile" pitchFamily="34" charset="-120"/>
              </a:rPr>
              <a:t>SDN enables automated network provisioning, allowing for rapid deployment of new network segments, services, and configurations. This reduces manual intervention and improves network agility.</a:t>
            </a:r>
            <a:endParaRPr lang="en-US" sz="1591"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1009888" y="475298"/>
            <a:ext cx="4230767" cy="528757"/>
          </a:xfrm>
          <a:prstGeom prst="rect">
            <a:avLst/>
          </a:prstGeom>
          <a:noFill/>
          <a:ln/>
        </p:spPr>
        <p:txBody>
          <a:bodyPr wrap="none" rtlCol="0" anchor="t"/>
          <a:lstStyle/>
          <a:p>
            <a:pPr marL="0" indent="0">
              <a:lnSpc>
                <a:spcPts val="4164"/>
              </a:lnSpc>
              <a:buNone/>
            </a:pPr>
            <a:r>
              <a:rPr lang="en-US" sz="3331" dirty="0">
                <a:solidFill>
                  <a:srgbClr val="1B1B27"/>
                </a:solidFill>
                <a:latin typeface="Corben" pitchFamily="34" charset="0"/>
                <a:ea typeface="Corben" pitchFamily="34" charset="-122"/>
                <a:cs typeface="Corben" pitchFamily="34" charset="-120"/>
              </a:rPr>
              <a:t>GUI Design</a:t>
            </a:r>
            <a:endParaRPr lang="en-US" sz="3331" dirty="0"/>
          </a:p>
        </p:txBody>
      </p:sp>
      <p:sp>
        <p:nvSpPr>
          <p:cNvPr id="5" name="Text 2"/>
          <p:cNvSpPr/>
          <p:nvPr/>
        </p:nvSpPr>
        <p:spPr>
          <a:xfrm>
            <a:off x="1656658" y="1214915"/>
            <a:ext cx="2115383" cy="264438"/>
          </a:xfrm>
          <a:prstGeom prst="rect">
            <a:avLst/>
          </a:prstGeom>
          <a:noFill/>
          <a:ln/>
        </p:spPr>
        <p:txBody>
          <a:bodyPr wrap="none" rtlCol="0" anchor="t"/>
          <a:lstStyle/>
          <a:p>
            <a:pPr marL="0" indent="0">
              <a:lnSpc>
                <a:spcPts val="2082"/>
              </a:lnSpc>
              <a:buNone/>
            </a:pPr>
            <a:r>
              <a:rPr lang="en-US" sz="1666" dirty="0">
                <a:solidFill>
                  <a:srgbClr val="1B1B27"/>
                </a:solidFill>
                <a:latin typeface="Corben" pitchFamily="34" charset="0"/>
                <a:ea typeface="Corben" pitchFamily="34" charset="-122"/>
                <a:cs typeface="Corben" pitchFamily="34" charset="-120"/>
              </a:rPr>
              <a:t>User Interface</a:t>
            </a:r>
            <a:endParaRPr lang="en-US" sz="1666" dirty="0"/>
          </a:p>
        </p:txBody>
      </p:sp>
      <p:sp>
        <p:nvSpPr>
          <p:cNvPr id="6" name="Text 3"/>
          <p:cNvSpPr/>
          <p:nvPr/>
        </p:nvSpPr>
        <p:spPr>
          <a:xfrm>
            <a:off x="1858209" y="1595020"/>
            <a:ext cx="2403872" cy="2029778"/>
          </a:xfrm>
          <a:prstGeom prst="rect">
            <a:avLst/>
          </a:prstGeom>
          <a:noFill/>
          <a:ln/>
        </p:spPr>
        <p:txBody>
          <a:bodyPr wrap="square" rtlCol="0" anchor="t"/>
          <a:lstStyle/>
          <a:p>
            <a:pPr marL="0" indent="0">
              <a:lnSpc>
                <a:spcPts val="1999"/>
              </a:lnSpc>
              <a:buNone/>
            </a:pPr>
            <a:r>
              <a:rPr lang="en-US" sz="1333" dirty="0">
                <a:solidFill>
                  <a:srgbClr val="404155"/>
                </a:solidFill>
                <a:latin typeface="Nobile" pitchFamily="34" charset="0"/>
                <a:ea typeface="Nobile" pitchFamily="34" charset="-122"/>
                <a:cs typeface="Nobile" pitchFamily="34" charset="-120"/>
              </a:rPr>
              <a:t>The GUI provides a user-friendly interface for managing the SDDC environment. The layout should be intuitive and well-organized, with clear navigation and access to key functionalities.</a:t>
            </a:r>
            <a:endParaRPr lang="en-US" sz="1333" dirty="0"/>
          </a:p>
        </p:txBody>
      </p:sp>
      <p:sp>
        <p:nvSpPr>
          <p:cNvPr id="7" name="Text 4"/>
          <p:cNvSpPr/>
          <p:nvPr/>
        </p:nvSpPr>
        <p:spPr>
          <a:xfrm>
            <a:off x="1944589" y="3750636"/>
            <a:ext cx="2403872" cy="1014889"/>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Interactive dashboards for monitoring system performance and resource utilization.</a:t>
            </a:r>
            <a:endParaRPr lang="en-US" sz="1333" dirty="0"/>
          </a:p>
        </p:txBody>
      </p:sp>
      <p:sp>
        <p:nvSpPr>
          <p:cNvPr id="8" name="Text 5"/>
          <p:cNvSpPr/>
          <p:nvPr/>
        </p:nvSpPr>
        <p:spPr>
          <a:xfrm>
            <a:off x="1858210" y="4794885"/>
            <a:ext cx="2478820" cy="1268611"/>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Drag-and-drop functionality for easy configuration of virtual machines, networks, and storage.</a:t>
            </a:r>
            <a:endParaRPr lang="en-US" sz="1333" dirty="0"/>
          </a:p>
        </p:txBody>
      </p:sp>
      <p:sp>
        <p:nvSpPr>
          <p:cNvPr id="9" name="Text 6"/>
          <p:cNvSpPr/>
          <p:nvPr/>
        </p:nvSpPr>
        <p:spPr>
          <a:xfrm>
            <a:off x="1944589" y="6308705"/>
            <a:ext cx="2403871" cy="1268611"/>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Centralized policy management tools for defining and enforcing resource allocation and security rules.</a:t>
            </a:r>
            <a:endParaRPr lang="en-US" sz="1333" dirty="0"/>
          </a:p>
        </p:txBody>
      </p:sp>
      <p:sp>
        <p:nvSpPr>
          <p:cNvPr id="10" name="Text 7"/>
          <p:cNvSpPr/>
          <p:nvPr/>
        </p:nvSpPr>
        <p:spPr>
          <a:xfrm>
            <a:off x="5428699" y="1213544"/>
            <a:ext cx="2115383" cy="264438"/>
          </a:xfrm>
          <a:prstGeom prst="rect">
            <a:avLst/>
          </a:prstGeom>
          <a:noFill/>
          <a:ln/>
        </p:spPr>
        <p:txBody>
          <a:bodyPr wrap="none" rtlCol="0" anchor="t"/>
          <a:lstStyle/>
          <a:p>
            <a:pPr marL="0" indent="0">
              <a:lnSpc>
                <a:spcPts val="2082"/>
              </a:lnSpc>
              <a:buNone/>
            </a:pPr>
            <a:r>
              <a:rPr lang="en-US" sz="1666" dirty="0">
                <a:solidFill>
                  <a:srgbClr val="1B1B27"/>
                </a:solidFill>
                <a:latin typeface="Corben" pitchFamily="34" charset="0"/>
                <a:ea typeface="Corben" pitchFamily="34" charset="-122"/>
                <a:cs typeface="Corben" pitchFamily="34" charset="-120"/>
              </a:rPr>
              <a:t>Visualizations</a:t>
            </a:r>
            <a:endParaRPr lang="en-US" sz="1666" dirty="0"/>
          </a:p>
        </p:txBody>
      </p:sp>
      <p:sp>
        <p:nvSpPr>
          <p:cNvPr id="11" name="Text 8"/>
          <p:cNvSpPr/>
          <p:nvPr/>
        </p:nvSpPr>
        <p:spPr>
          <a:xfrm>
            <a:off x="5140209" y="1595020"/>
            <a:ext cx="3334718" cy="2286418"/>
          </a:xfrm>
          <a:prstGeom prst="rect">
            <a:avLst/>
          </a:prstGeom>
          <a:noFill/>
          <a:ln/>
        </p:spPr>
        <p:txBody>
          <a:bodyPr wrap="square" rtlCol="0" anchor="t"/>
          <a:lstStyle/>
          <a:p>
            <a:pPr marL="0" indent="0">
              <a:lnSpc>
                <a:spcPts val="1999"/>
              </a:lnSpc>
              <a:buNone/>
            </a:pPr>
            <a:r>
              <a:rPr lang="en-US" sz="1333" dirty="0">
                <a:solidFill>
                  <a:srgbClr val="404155"/>
                </a:solidFill>
                <a:latin typeface="Nobile" pitchFamily="34" charset="0"/>
                <a:ea typeface="Nobile" pitchFamily="34" charset="-122"/>
                <a:cs typeface="Nobile" pitchFamily="34" charset="-120"/>
              </a:rPr>
              <a:t>The GUI employs visual representations of the SDDC infrastructure, including network topologies, server configurations, and resource allocation. These visualizations provide a clear understanding of the system's state and enable quick identification of potential issues.</a:t>
            </a:r>
            <a:endParaRPr lang="en-US" sz="1333" dirty="0"/>
          </a:p>
        </p:txBody>
      </p:sp>
      <p:sp>
        <p:nvSpPr>
          <p:cNvPr id="12" name="Text 9"/>
          <p:cNvSpPr/>
          <p:nvPr/>
        </p:nvSpPr>
        <p:spPr>
          <a:xfrm>
            <a:off x="5206692" y="3572737"/>
            <a:ext cx="2654918" cy="1014889"/>
          </a:xfrm>
          <a:prstGeom prst="rect">
            <a:avLst/>
          </a:prstGeom>
          <a:noFill/>
          <a:ln/>
        </p:spPr>
        <p:txBody>
          <a:bodyPr wrap="square" rtlCol="0" anchor="t"/>
          <a:lstStyle/>
          <a:p>
            <a:pPr marL="342900" indent="-342900" algn="l">
              <a:lnSpc>
                <a:spcPts val="1999"/>
              </a:lnSpc>
              <a:buSzPct val="100000"/>
              <a:buFont typeface="+mj-lt"/>
              <a:buAutoNum type="arabicPeriod"/>
            </a:pPr>
            <a:r>
              <a:rPr lang="en-US" sz="1333" dirty="0">
                <a:solidFill>
                  <a:srgbClr val="404155"/>
                </a:solidFill>
                <a:latin typeface="Nobile" pitchFamily="34" charset="0"/>
                <a:ea typeface="Nobile" pitchFamily="34" charset="-122"/>
                <a:cs typeface="Nobile" pitchFamily="34" charset="-120"/>
              </a:rPr>
              <a:t>Network diagrams that display connections between virtual machines, routers, and switches.</a:t>
            </a:r>
            <a:endParaRPr lang="en-US" sz="1333" dirty="0"/>
          </a:p>
        </p:txBody>
      </p:sp>
      <p:sp>
        <p:nvSpPr>
          <p:cNvPr id="13" name="Text 10"/>
          <p:cNvSpPr/>
          <p:nvPr/>
        </p:nvSpPr>
        <p:spPr>
          <a:xfrm>
            <a:off x="5240654" y="4794885"/>
            <a:ext cx="2478819" cy="1014889"/>
          </a:xfrm>
          <a:prstGeom prst="rect">
            <a:avLst/>
          </a:prstGeom>
          <a:noFill/>
          <a:ln/>
        </p:spPr>
        <p:txBody>
          <a:bodyPr wrap="square" rtlCol="0" anchor="t"/>
          <a:lstStyle/>
          <a:p>
            <a:pPr marL="342900" indent="-342900" algn="l">
              <a:lnSpc>
                <a:spcPts val="1999"/>
              </a:lnSpc>
              <a:buSzPct val="100000"/>
              <a:buFont typeface="+mj-lt"/>
              <a:buAutoNum type="arabicPeriod" startAt="2"/>
            </a:pPr>
            <a:r>
              <a:rPr lang="en-US" sz="1333" dirty="0">
                <a:solidFill>
                  <a:srgbClr val="404155"/>
                </a:solidFill>
                <a:latin typeface="Nobile" pitchFamily="34" charset="0"/>
                <a:ea typeface="Nobile" pitchFamily="34" charset="-122"/>
                <a:cs typeface="Nobile" pitchFamily="34" charset="-120"/>
              </a:rPr>
              <a:t>Resource utilization graphs that show CPU, memory, and storage consumption.</a:t>
            </a:r>
            <a:endParaRPr lang="en-US" sz="1333" dirty="0"/>
          </a:p>
        </p:txBody>
      </p:sp>
      <p:sp>
        <p:nvSpPr>
          <p:cNvPr id="14" name="Text 11"/>
          <p:cNvSpPr/>
          <p:nvPr/>
        </p:nvSpPr>
        <p:spPr>
          <a:xfrm>
            <a:off x="5240655" y="6032096"/>
            <a:ext cx="2478819" cy="761167"/>
          </a:xfrm>
          <a:prstGeom prst="rect">
            <a:avLst/>
          </a:prstGeom>
          <a:noFill/>
          <a:ln/>
        </p:spPr>
        <p:txBody>
          <a:bodyPr wrap="square" rtlCol="0" anchor="t"/>
          <a:lstStyle/>
          <a:p>
            <a:pPr marL="342900" indent="-342900" algn="l">
              <a:lnSpc>
                <a:spcPts val="1999"/>
              </a:lnSpc>
              <a:buSzPct val="100000"/>
              <a:buFont typeface="+mj-lt"/>
              <a:buAutoNum type="arabicPeriod" startAt="3"/>
            </a:pPr>
            <a:r>
              <a:rPr lang="en-US" sz="1333" dirty="0">
                <a:solidFill>
                  <a:srgbClr val="404155"/>
                </a:solidFill>
                <a:latin typeface="Nobile" pitchFamily="34" charset="0"/>
                <a:ea typeface="Nobile" pitchFamily="34" charset="-122"/>
                <a:cs typeface="Nobile" pitchFamily="34" charset="-120"/>
              </a:rPr>
              <a:t>Heatmaps for visualizing workload distribution across the data center.</a:t>
            </a:r>
            <a:endParaRPr lang="en-US" sz="1333" dirty="0"/>
          </a:p>
        </p:txBody>
      </p:sp>
      <p:sp>
        <p:nvSpPr>
          <p:cNvPr id="15" name="Text 12"/>
          <p:cNvSpPr/>
          <p:nvPr/>
        </p:nvSpPr>
        <p:spPr>
          <a:xfrm>
            <a:off x="8933908" y="1216744"/>
            <a:ext cx="2115383" cy="264438"/>
          </a:xfrm>
          <a:prstGeom prst="rect">
            <a:avLst/>
          </a:prstGeom>
          <a:noFill/>
          <a:ln/>
        </p:spPr>
        <p:txBody>
          <a:bodyPr wrap="none" rtlCol="0" anchor="t"/>
          <a:lstStyle/>
          <a:p>
            <a:pPr marL="0" indent="0">
              <a:lnSpc>
                <a:spcPts val="2082"/>
              </a:lnSpc>
              <a:buNone/>
            </a:pPr>
            <a:r>
              <a:rPr lang="en-US" sz="1666" dirty="0">
                <a:solidFill>
                  <a:srgbClr val="1B1B27"/>
                </a:solidFill>
                <a:latin typeface="Corben" pitchFamily="34" charset="0"/>
                <a:ea typeface="Corben" pitchFamily="34" charset="-122"/>
                <a:cs typeface="Corben" pitchFamily="34" charset="-120"/>
              </a:rPr>
              <a:t>Customization</a:t>
            </a:r>
            <a:endParaRPr lang="en-US" sz="1666" dirty="0"/>
          </a:p>
        </p:txBody>
      </p:sp>
      <p:sp>
        <p:nvSpPr>
          <p:cNvPr id="16" name="Text 13"/>
          <p:cNvSpPr/>
          <p:nvPr/>
        </p:nvSpPr>
        <p:spPr>
          <a:xfrm>
            <a:off x="8944688" y="1851660"/>
            <a:ext cx="2899819" cy="1773138"/>
          </a:xfrm>
          <a:prstGeom prst="rect">
            <a:avLst/>
          </a:prstGeom>
          <a:noFill/>
          <a:ln/>
        </p:spPr>
        <p:txBody>
          <a:bodyPr wrap="square" rtlCol="0" anchor="t"/>
          <a:lstStyle/>
          <a:p>
            <a:pPr marL="0" indent="0">
              <a:lnSpc>
                <a:spcPts val="1999"/>
              </a:lnSpc>
              <a:buNone/>
            </a:pPr>
            <a:r>
              <a:rPr lang="en-US" sz="1333" dirty="0">
                <a:solidFill>
                  <a:srgbClr val="404155"/>
                </a:solidFill>
                <a:latin typeface="Nobile" pitchFamily="34" charset="0"/>
                <a:ea typeface="Nobile" pitchFamily="34" charset="-122"/>
                <a:cs typeface="Nobile" pitchFamily="34" charset="-120"/>
              </a:rPr>
              <a:t>The GUI should offer customization options for users to tailor the interface to their specific preferences and needs. This includes the ability to personalize dashboards, create custom reports, and configure alerts.</a:t>
            </a:r>
            <a:endParaRPr lang="en-US" sz="1333" dirty="0"/>
          </a:p>
        </p:txBody>
      </p:sp>
      <p:sp>
        <p:nvSpPr>
          <p:cNvPr id="17" name="Text 14"/>
          <p:cNvSpPr/>
          <p:nvPr/>
        </p:nvSpPr>
        <p:spPr>
          <a:xfrm>
            <a:off x="9215318" y="3624798"/>
            <a:ext cx="2482311" cy="1170087"/>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User-defined dashboards with configurable widgets and visualizations.</a:t>
            </a:r>
            <a:endParaRPr lang="en-US" sz="1333" dirty="0"/>
          </a:p>
        </p:txBody>
      </p:sp>
      <p:sp>
        <p:nvSpPr>
          <p:cNvPr id="18" name="Text 15"/>
          <p:cNvSpPr/>
          <p:nvPr/>
        </p:nvSpPr>
        <p:spPr>
          <a:xfrm>
            <a:off x="9215318" y="4601637"/>
            <a:ext cx="2482311" cy="1013589"/>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Custom report generation for specific data points and timeframes.</a:t>
            </a:r>
            <a:endParaRPr lang="en-US" sz="1333" dirty="0"/>
          </a:p>
        </p:txBody>
      </p:sp>
      <p:sp>
        <p:nvSpPr>
          <p:cNvPr id="19" name="Text 16"/>
          <p:cNvSpPr/>
          <p:nvPr/>
        </p:nvSpPr>
        <p:spPr>
          <a:xfrm>
            <a:off x="9215318" y="5674400"/>
            <a:ext cx="2482311" cy="1014889"/>
          </a:xfrm>
          <a:prstGeom prst="rect">
            <a:avLst/>
          </a:prstGeom>
          <a:noFill/>
          <a:ln/>
        </p:spPr>
        <p:txBody>
          <a:bodyPr wrap="square" rtlCol="0" anchor="t"/>
          <a:lstStyle/>
          <a:p>
            <a:pPr marL="342900" indent="-342900" algn="l">
              <a:lnSpc>
                <a:spcPts val="1999"/>
              </a:lnSpc>
              <a:buSzPct val="100000"/>
              <a:buChar char="•"/>
            </a:pPr>
            <a:r>
              <a:rPr lang="en-US" sz="1333" dirty="0">
                <a:solidFill>
                  <a:srgbClr val="404155"/>
                </a:solidFill>
                <a:latin typeface="Nobile" pitchFamily="34" charset="0"/>
                <a:ea typeface="Nobile" pitchFamily="34" charset="-122"/>
                <a:cs typeface="Nobile" pitchFamily="34" charset="-120"/>
              </a:rPr>
              <a:t>Alert configurations for notifications based on predefined thresholds and events.</a:t>
            </a:r>
            <a:endParaRPr lang="en-US" sz="1333"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704493"/>
            <a:ext cx="6780728"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Programming and Coding</a:t>
            </a:r>
            <a:endParaRPr lang="en-US" sz="4374" dirty="0"/>
          </a:p>
        </p:txBody>
      </p:sp>
      <p:sp>
        <p:nvSpPr>
          <p:cNvPr id="5" name="Shape 2"/>
          <p:cNvSpPr/>
          <p:nvPr/>
        </p:nvSpPr>
        <p:spPr>
          <a:xfrm>
            <a:off x="2037993" y="2093119"/>
            <a:ext cx="499943" cy="499943"/>
          </a:xfrm>
          <a:prstGeom prst="roundRect">
            <a:avLst>
              <a:gd name="adj" fmla="val 20000"/>
            </a:avLst>
          </a:prstGeom>
          <a:solidFill>
            <a:srgbClr val="D2D9F9"/>
          </a:solidFill>
          <a:ln w="7620">
            <a:solidFill>
              <a:srgbClr val="B8BFDF"/>
            </a:solidFill>
            <a:prstDash val="solid"/>
          </a:ln>
        </p:spPr>
      </p:sp>
      <p:sp>
        <p:nvSpPr>
          <p:cNvPr id="6" name="Text 3"/>
          <p:cNvSpPr/>
          <p:nvPr/>
        </p:nvSpPr>
        <p:spPr>
          <a:xfrm>
            <a:off x="2238732" y="2176463"/>
            <a:ext cx="98465" cy="333256"/>
          </a:xfrm>
          <a:prstGeom prst="rect">
            <a:avLst/>
          </a:prstGeom>
          <a:noFill/>
          <a:ln/>
        </p:spPr>
        <p:txBody>
          <a:bodyPr wrap="none" rtlCol="0" anchor="t"/>
          <a:lstStyle/>
          <a:p>
            <a:pPr marL="0" indent="0" algn="ctr">
              <a:lnSpc>
                <a:spcPts val="2624"/>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093119"/>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Language Selection</a:t>
            </a:r>
            <a:endParaRPr lang="en-US" sz="2187" dirty="0"/>
          </a:p>
        </p:txBody>
      </p:sp>
      <p:sp>
        <p:nvSpPr>
          <p:cNvPr id="8" name="Text 5"/>
          <p:cNvSpPr/>
          <p:nvPr/>
        </p:nvSpPr>
        <p:spPr>
          <a:xfrm>
            <a:off x="2760107" y="2573536"/>
            <a:ext cx="4444008" cy="1666280"/>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The system utilizes a suitable programming language, such as Python, Go, or Java, for implementing the automation logic and interacting with underlying infrastructure components.</a:t>
            </a:r>
            <a:endParaRPr lang="en-US" sz="1750" dirty="0"/>
          </a:p>
        </p:txBody>
      </p:sp>
      <p:sp>
        <p:nvSpPr>
          <p:cNvPr id="9" name="Shape 6"/>
          <p:cNvSpPr/>
          <p:nvPr/>
        </p:nvSpPr>
        <p:spPr>
          <a:xfrm>
            <a:off x="7426285" y="2093119"/>
            <a:ext cx="499943" cy="499943"/>
          </a:xfrm>
          <a:prstGeom prst="roundRect">
            <a:avLst>
              <a:gd name="adj" fmla="val 20000"/>
            </a:avLst>
          </a:prstGeom>
          <a:solidFill>
            <a:srgbClr val="D2D9F9"/>
          </a:solidFill>
          <a:ln w="7620">
            <a:solidFill>
              <a:srgbClr val="B8BFDF"/>
            </a:solidFill>
            <a:prstDash val="solid"/>
          </a:ln>
        </p:spPr>
      </p:sp>
      <p:sp>
        <p:nvSpPr>
          <p:cNvPr id="10" name="Text 7"/>
          <p:cNvSpPr/>
          <p:nvPr/>
        </p:nvSpPr>
        <p:spPr>
          <a:xfrm>
            <a:off x="7589282" y="2176463"/>
            <a:ext cx="173831" cy="333256"/>
          </a:xfrm>
          <a:prstGeom prst="rect">
            <a:avLst/>
          </a:prstGeom>
          <a:noFill/>
          <a:ln/>
        </p:spPr>
        <p:txBody>
          <a:bodyPr wrap="none" rtlCol="0" anchor="t"/>
          <a:lstStyle/>
          <a:p>
            <a:pPr marL="0" indent="0" algn="ctr">
              <a:lnSpc>
                <a:spcPts val="2624"/>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093119"/>
            <a:ext cx="422148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Algorithms and Program Design</a:t>
            </a:r>
            <a:endParaRPr lang="en-US" sz="2187" dirty="0"/>
          </a:p>
        </p:txBody>
      </p:sp>
      <p:sp>
        <p:nvSpPr>
          <p:cNvPr id="12" name="Text 9"/>
          <p:cNvSpPr/>
          <p:nvPr/>
        </p:nvSpPr>
        <p:spPr>
          <a:xfrm>
            <a:off x="8148399" y="2573536"/>
            <a:ext cx="4444008" cy="1999536"/>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The code is well-structured and modular, with clear separation of concerns and reusable components. The system implements efficient algorithms for tasks such as resource allocation, workload scheduling, and network management.</a:t>
            </a:r>
            <a:endParaRPr lang="en-US" sz="1750" dirty="0"/>
          </a:p>
        </p:txBody>
      </p:sp>
      <p:sp>
        <p:nvSpPr>
          <p:cNvPr id="13" name="Shape 10"/>
          <p:cNvSpPr/>
          <p:nvPr/>
        </p:nvSpPr>
        <p:spPr>
          <a:xfrm>
            <a:off x="2037993" y="5045154"/>
            <a:ext cx="499943" cy="499943"/>
          </a:xfrm>
          <a:prstGeom prst="roundRect">
            <a:avLst>
              <a:gd name="adj" fmla="val 20000"/>
            </a:avLst>
          </a:prstGeom>
          <a:solidFill>
            <a:srgbClr val="D2D9F9"/>
          </a:solidFill>
          <a:ln w="7620">
            <a:solidFill>
              <a:srgbClr val="B8BFDF"/>
            </a:solidFill>
            <a:prstDash val="solid"/>
          </a:ln>
        </p:spPr>
      </p:sp>
      <p:sp>
        <p:nvSpPr>
          <p:cNvPr id="14" name="Text 11"/>
          <p:cNvSpPr/>
          <p:nvPr/>
        </p:nvSpPr>
        <p:spPr>
          <a:xfrm>
            <a:off x="2194322" y="5128498"/>
            <a:ext cx="187166" cy="333256"/>
          </a:xfrm>
          <a:prstGeom prst="rect">
            <a:avLst/>
          </a:prstGeom>
          <a:noFill/>
          <a:ln/>
        </p:spPr>
        <p:txBody>
          <a:bodyPr wrap="none" rtlCol="0" anchor="t"/>
          <a:lstStyle/>
          <a:p>
            <a:pPr marL="0" indent="0" algn="ctr">
              <a:lnSpc>
                <a:spcPts val="2624"/>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5045154"/>
            <a:ext cx="4298752"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Code Testing and Documentation</a:t>
            </a:r>
            <a:endParaRPr lang="en-US" sz="2187" dirty="0"/>
          </a:p>
        </p:txBody>
      </p:sp>
      <p:sp>
        <p:nvSpPr>
          <p:cNvPr id="16" name="Text 13"/>
          <p:cNvSpPr/>
          <p:nvPr/>
        </p:nvSpPr>
        <p:spPr>
          <a:xfrm>
            <a:off x="2760107" y="5525572"/>
            <a:ext cx="4444008" cy="1999536"/>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Comprehensive unit tests are implemented to ensure the correctness and reliability of the code. The code is well-documented with comments and explanations to facilitate understanding and maintenance.</a:t>
            </a:r>
            <a:endParaRPr lang="en-US" sz="1750" dirty="0"/>
          </a:p>
        </p:txBody>
      </p:sp>
      <p:sp>
        <p:nvSpPr>
          <p:cNvPr id="17" name="Shape 14"/>
          <p:cNvSpPr/>
          <p:nvPr/>
        </p:nvSpPr>
        <p:spPr>
          <a:xfrm>
            <a:off x="7426285" y="5045154"/>
            <a:ext cx="499943" cy="499943"/>
          </a:xfrm>
          <a:prstGeom prst="roundRect">
            <a:avLst>
              <a:gd name="adj" fmla="val 20000"/>
            </a:avLst>
          </a:prstGeom>
          <a:solidFill>
            <a:srgbClr val="D2D9F9"/>
          </a:solidFill>
          <a:ln w="7620">
            <a:solidFill>
              <a:srgbClr val="B8BFDF"/>
            </a:solidFill>
            <a:prstDash val="solid"/>
          </a:ln>
        </p:spPr>
      </p:sp>
      <p:sp>
        <p:nvSpPr>
          <p:cNvPr id="18" name="Text 15"/>
          <p:cNvSpPr/>
          <p:nvPr/>
        </p:nvSpPr>
        <p:spPr>
          <a:xfrm>
            <a:off x="7591544" y="5128498"/>
            <a:ext cx="169426" cy="333256"/>
          </a:xfrm>
          <a:prstGeom prst="rect">
            <a:avLst/>
          </a:prstGeom>
          <a:noFill/>
          <a:ln/>
        </p:spPr>
        <p:txBody>
          <a:bodyPr wrap="none" rtlCol="0" anchor="t"/>
          <a:lstStyle/>
          <a:p>
            <a:pPr marL="0" indent="0" algn="ctr">
              <a:lnSpc>
                <a:spcPts val="2624"/>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5045154"/>
            <a:ext cx="3133011"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Security Considerations</a:t>
            </a:r>
            <a:endParaRPr lang="en-US" sz="2187" dirty="0"/>
          </a:p>
        </p:txBody>
      </p:sp>
      <p:sp>
        <p:nvSpPr>
          <p:cNvPr id="20" name="Text 17"/>
          <p:cNvSpPr/>
          <p:nvPr/>
        </p:nvSpPr>
        <p:spPr>
          <a:xfrm>
            <a:off x="8148399" y="5525572"/>
            <a:ext cx="4444008" cy="1666280"/>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The system incorporates security best practices, including authentication, authorization, and data encryption to protect sensitive information and prevent unauthorized access.</a:t>
            </a:r>
            <a:endParaRPr lang="en-US" sz="1750"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9F9FF">
              <a:alpha val="75000"/>
            </a:srgbClr>
          </a:solidFill>
          <a:ln/>
        </p:spPr>
      </p:sp>
      <p:sp>
        <p:nvSpPr>
          <p:cNvPr id="4" name="Text 1"/>
          <p:cNvSpPr/>
          <p:nvPr/>
        </p:nvSpPr>
        <p:spPr>
          <a:xfrm>
            <a:off x="2081570" y="605909"/>
            <a:ext cx="8497372" cy="688538"/>
          </a:xfrm>
          <a:prstGeom prst="rect">
            <a:avLst/>
          </a:prstGeom>
          <a:noFill/>
          <a:ln/>
        </p:spPr>
        <p:txBody>
          <a:bodyPr wrap="none" rtlCol="0" anchor="t"/>
          <a:lstStyle/>
          <a:p>
            <a:pPr marL="0" indent="0">
              <a:lnSpc>
                <a:spcPts val="5422"/>
              </a:lnSpc>
              <a:buNone/>
            </a:pPr>
            <a:r>
              <a:rPr lang="en-US" sz="4338" dirty="0">
                <a:solidFill>
                  <a:srgbClr val="1B1B27"/>
                </a:solidFill>
                <a:latin typeface="Corben" pitchFamily="34" charset="0"/>
                <a:ea typeface="Corben" pitchFamily="34" charset="-122"/>
                <a:cs typeface="Corben" pitchFamily="34" charset="-120"/>
              </a:rPr>
              <a:t>Implementation and Deployment</a:t>
            </a:r>
            <a:endParaRPr lang="en-US" sz="4338" dirty="0"/>
          </a:p>
        </p:txBody>
      </p:sp>
      <p:pic>
        <p:nvPicPr>
          <p:cNvPr id="5" name="Image 1" descr="preencoded.png"/>
          <p:cNvPicPr>
            <a:picLocks noChangeAspect="1"/>
          </p:cNvPicPr>
          <p:nvPr/>
        </p:nvPicPr>
        <p:blipFill>
          <a:blip r:embed="rId4"/>
          <a:stretch>
            <a:fillRect/>
          </a:stretch>
        </p:blipFill>
        <p:spPr>
          <a:xfrm>
            <a:off x="2081570" y="1735098"/>
            <a:ext cx="550902" cy="550902"/>
          </a:xfrm>
          <a:prstGeom prst="rect">
            <a:avLst/>
          </a:prstGeom>
        </p:spPr>
      </p:pic>
      <p:sp>
        <p:nvSpPr>
          <p:cNvPr id="6" name="Text 2"/>
          <p:cNvSpPr/>
          <p:nvPr/>
        </p:nvSpPr>
        <p:spPr>
          <a:xfrm>
            <a:off x="2081570" y="2506266"/>
            <a:ext cx="2368868" cy="688658"/>
          </a:xfrm>
          <a:prstGeom prst="rect">
            <a:avLst/>
          </a:prstGeom>
          <a:noFill/>
          <a:ln/>
        </p:spPr>
        <p:txBody>
          <a:bodyPr wrap="squar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Component Integration</a:t>
            </a:r>
            <a:endParaRPr lang="en-US" sz="2169" dirty="0"/>
          </a:p>
        </p:txBody>
      </p:sp>
      <p:sp>
        <p:nvSpPr>
          <p:cNvPr id="7" name="Text 3"/>
          <p:cNvSpPr/>
          <p:nvPr/>
        </p:nvSpPr>
        <p:spPr>
          <a:xfrm>
            <a:off x="2081570" y="3327083"/>
            <a:ext cx="2368868" cy="3635693"/>
          </a:xfrm>
          <a:prstGeom prst="rect">
            <a:avLst/>
          </a:prstGeom>
          <a:noFill/>
          <a:ln/>
        </p:spPr>
        <p:txBody>
          <a:bodyPr wrap="square" rtlCol="0" anchor="t"/>
          <a:lstStyle/>
          <a:p>
            <a:pPr marL="0" indent="0" algn="l">
              <a:lnSpc>
                <a:spcPts val="2603"/>
              </a:lnSpc>
              <a:buNone/>
            </a:pPr>
            <a:r>
              <a:rPr lang="en-US" sz="1735" dirty="0">
                <a:solidFill>
                  <a:srgbClr val="404155"/>
                </a:solidFill>
                <a:latin typeface="Nobile" pitchFamily="34" charset="0"/>
                <a:ea typeface="Nobile" pitchFamily="34" charset="-122"/>
                <a:cs typeface="Nobile" pitchFamily="34" charset="-120"/>
              </a:rPr>
              <a:t>The system integrates various components, such as the SDN controller, orchestration tools, and management console, ensuring smooth communication and data exchange between them.</a:t>
            </a:r>
            <a:endParaRPr lang="en-US" sz="1735" dirty="0"/>
          </a:p>
        </p:txBody>
      </p:sp>
      <p:pic>
        <p:nvPicPr>
          <p:cNvPr id="8" name="Image 2" descr="preencoded.png"/>
          <p:cNvPicPr>
            <a:picLocks noChangeAspect="1"/>
          </p:cNvPicPr>
          <p:nvPr/>
        </p:nvPicPr>
        <p:blipFill>
          <a:blip r:embed="rId5"/>
          <a:stretch>
            <a:fillRect/>
          </a:stretch>
        </p:blipFill>
        <p:spPr>
          <a:xfrm>
            <a:off x="4780955" y="1735098"/>
            <a:ext cx="550902" cy="550902"/>
          </a:xfrm>
          <a:prstGeom prst="rect">
            <a:avLst/>
          </a:prstGeom>
        </p:spPr>
      </p:pic>
      <p:sp>
        <p:nvSpPr>
          <p:cNvPr id="9" name="Text 4"/>
          <p:cNvSpPr/>
          <p:nvPr/>
        </p:nvSpPr>
        <p:spPr>
          <a:xfrm>
            <a:off x="4780955" y="2506266"/>
            <a:ext cx="2368868" cy="688658"/>
          </a:xfrm>
          <a:prstGeom prst="rect">
            <a:avLst/>
          </a:prstGeom>
          <a:noFill/>
          <a:ln/>
        </p:spPr>
        <p:txBody>
          <a:bodyPr wrap="squar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Cloud Deployment</a:t>
            </a:r>
            <a:endParaRPr lang="en-US" sz="2169" dirty="0"/>
          </a:p>
        </p:txBody>
      </p:sp>
      <p:sp>
        <p:nvSpPr>
          <p:cNvPr id="10" name="Text 5"/>
          <p:cNvSpPr/>
          <p:nvPr/>
        </p:nvSpPr>
        <p:spPr>
          <a:xfrm>
            <a:off x="4780955" y="3327083"/>
            <a:ext cx="2368868" cy="4296727"/>
          </a:xfrm>
          <a:prstGeom prst="rect">
            <a:avLst/>
          </a:prstGeom>
          <a:noFill/>
          <a:ln/>
        </p:spPr>
        <p:txBody>
          <a:bodyPr wrap="square" rtlCol="0" anchor="t"/>
          <a:lstStyle/>
          <a:p>
            <a:pPr marL="0" indent="0" algn="l">
              <a:lnSpc>
                <a:spcPts val="2603"/>
              </a:lnSpc>
              <a:buNone/>
            </a:pPr>
            <a:r>
              <a:rPr lang="en-US" sz="1735" dirty="0">
                <a:solidFill>
                  <a:srgbClr val="404155"/>
                </a:solidFill>
                <a:latin typeface="Nobile" pitchFamily="34" charset="0"/>
                <a:ea typeface="Nobile" pitchFamily="34" charset="-122"/>
                <a:cs typeface="Nobile" pitchFamily="34" charset="-120"/>
              </a:rPr>
              <a:t>The system is designed for deployment in a cloud environment, leveraging the scalability and flexibility of cloud services. This allows for easy scaling of resources and infrastructure based on changing demands.</a:t>
            </a:r>
            <a:endParaRPr lang="en-US" sz="1735" dirty="0"/>
          </a:p>
        </p:txBody>
      </p:sp>
      <p:pic>
        <p:nvPicPr>
          <p:cNvPr id="11" name="Image 3" descr="preencoded.png"/>
          <p:cNvPicPr>
            <a:picLocks noChangeAspect="1"/>
          </p:cNvPicPr>
          <p:nvPr/>
        </p:nvPicPr>
        <p:blipFill>
          <a:blip r:embed="rId6"/>
          <a:stretch>
            <a:fillRect/>
          </a:stretch>
        </p:blipFill>
        <p:spPr>
          <a:xfrm>
            <a:off x="7480340" y="1735098"/>
            <a:ext cx="550902" cy="550902"/>
          </a:xfrm>
          <a:prstGeom prst="rect">
            <a:avLst/>
          </a:prstGeom>
        </p:spPr>
      </p:pic>
      <p:sp>
        <p:nvSpPr>
          <p:cNvPr id="12" name="Text 6"/>
          <p:cNvSpPr/>
          <p:nvPr/>
        </p:nvSpPr>
        <p:spPr>
          <a:xfrm>
            <a:off x="7480340" y="2506266"/>
            <a:ext cx="2368868" cy="688658"/>
          </a:xfrm>
          <a:prstGeom prst="rect">
            <a:avLst/>
          </a:prstGeom>
          <a:noFill/>
          <a:ln/>
        </p:spPr>
        <p:txBody>
          <a:bodyPr wrap="squar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Testing and Validation</a:t>
            </a:r>
            <a:endParaRPr lang="en-US" sz="2169" dirty="0"/>
          </a:p>
        </p:txBody>
      </p:sp>
      <p:sp>
        <p:nvSpPr>
          <p:cNvPr id="13" name="Text 7"/>
          <p:cNvSpPr/>
          <p:nvPr/>
        </p:nvSpPr>
        <p:spPr>
          <a:xfrm>
            <a:off x="7480340" y="3327083"/>
            <a:ext cx="2368868" cy="4296727"/>
          </a:xfrm>
          <a:prstGeom prst="rect">
            <a:avLst/>
          </a:prstGeom>
          <a:noFill/>
          <a:ln/>
        </p:spPr>
        <p:txBody>
          <a:bodyPr wrap="square" rtlCol="0" anchor="t"/>
          <a:lstStyle/>
          <a:p>
            <a:pPr marL="0" indent="0" algn="l">
              <a:lnSpc>
                <a:spcPts val="2603"/>
              </a:lnSpc>
              <a:buNone/>
            </a:pPr>
            <a:r>
              <a:rPr lang="en-US" sz="1735" dirty="0">
                <a:solidFill>
                  <a:srgbClr val="404155"/>
                </a:solidFill>
                <a:latin typeface="Nobile" pitchFamily="34" charset="0"/>
                <a:ea typeface="Nobile" pitchFamily="34" charset="-122"/>
                <a:cs typeface="Nobile" pitchFamily="34" charset="-120"/>
              </a:rPr>
              <a:t>Thorough testing is conducted to validate the functionality and performance of the system. This includes unit testing, integration testing, and performance benchmarking to ensure that the system meets predefined requirements.</a:t>
            </a:r>
            <a:endParaRPr lang="en-US" sz="1735" dirty="0"/>
          </a:p>
        </p:txBody>
      </p:sp>
      <p:pic>
        <p:nvPicPr>
          <p:cNvPr id="14" name="Image 4" descr="preencoded.png"/>
          <p:cNvPicPr>
            <a:picLocks noChangeAspect="1"/>
          </p:cNvPicPr>
          <p:nvPr/>
        </p:nvPicPr>
        <p:blipFill>
          <a:blip r:embed="rId7"/>
          <a:stretch>
            <a:fillRect/>
          </a:stretch>
        </p:blipFill>
        <p:spPr>
          <a:xfrm>
            <a:off x="10179725" y="1735098"/>
            <a:ext cx="550902" cy="550902"/>
          </a:xfrm>
          <a:prstGeom prst="rect">
            <a:avLst/>
          </a:prstGeom>
        </p:spPr>
      </p:pic>
      <p:sp>
        <p:nvSpPr>
          <p:cNvPr id="15" name="Text 8"/>
          <p:cNvSpPr/>
          <p:nvPr/>
        </p:nvSpPr>
        <p:spPr>
          <a:xfrm>
            <a:off x="10179725" y="2506266"/>
            <a:ext cx="2644177" cy="688658"/>
          </a:xfrm>
          <a:prstGeom prst="rect">
            <a:avLst/>
          </a:prstGeom>
          <a:noFill/>
          <a:ln/>
        </p:spPr>
        <p:txBody>
          <a:bodyPr wrap="squar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Configuration and Optimization</a:t>
            </a:r>
            <a:endParaRPr lang="en-US" sz="2169" dirty="0"/>
          </a:p>
        </p:txBody>
      </p:sp>
      <p:sp>
        <p:nvSpPr>
          <p:cNvPr id="16" name="Text 9"/>
          <p:cNvSpPr/>
          <p:nvPr/>
        </p:nvSpPr>
        <p:spPr>
          <a:xfrm>
            <a:off x="10179725" y="3327083"/>
            <a:ext cx="2368987" cy="4296727"/>
          </a:xfrm>
          <a:prstGeom prst="rect">
            <a:avLst/>
          </a:prstGeom>
          <a:noFill/>
          <a:ln/>
        </p:spPr>
        <p:txBody>
          <a:bodyPr wrap="square" rtlCol="0" anchor="t"/>
          <a:lstStyle/>
          <a:p>
            <a:pPr marL="0" indent="0" algn="l">
              <a:lnSpc>
                <a:spcPts val="2603"/>
              </a:lnSpc>
              <a:buNone/>
            </a:pPr>
            <a:r>
              <a:rPr lang="en-US" sz="1735" dirty="0">
                <a:solidFill>
                  <a:srgbClr val="404155"/>
                </a:solidFill>
                <a:latin typeface="Nobile" pitchFamily="34" charset="0"/>
                <a:ea typeface="Nobile" pitchFamily="34" charset="-122"/>
                <a:cs typeface="Nobile" pitchFamily="34" charset="-120"/>
              </a:rPr>
              <a:t>The system provides mechanisms for configuring and optimizing various aspects of the SDDC environment, including resource allocation, network settings, and security policies. This allows for fine-tuning the system to meet specific needs.</a:t>
            </a:r>
            <a:endParaRPr lang="en-US" sz="1735"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042273"/>
            <a:ext cx="6367105"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Performance Evaluation</a:t>
            </a:r>
            <a:endParaRPr lang="en-US" sz="4374" dirty="0"/>
          </a:p>
        </p:txBody>
      </p:sp>
      <p:sp>
        <p:nvSpPr>
          <p:cNvPr id="5" name="Shape 2"/>
          <p:cNvSpPr/>
          <p:nvPr/>
        </p:nvSpPr>
        <p:spPr>
          <a:xfrm>
            <a:off x="2037993" y="2180987"/>
            <a:ext cx="10554414" cy="3756541"/>
          </a:xfrm>
          <a:prstGeom prst="roundRect">
            <a:avLst>
              <a:gd name="adj" fmla="val 2662"/>
            </a:avLst>
          </a:prstGeom>
          <a:noFill/>
          <a:ln w="7620">
            <a:solidFill>
              <a:srgbClr val="000000">
                <a:alpha val="8000"/>
              </a:srgbClr>
            </a:solidFill>
            <a:prstDash val="solid"/>
          </a:ln>
        </p:spPr>
      </p:sp>
      <p:sp>
        <p:nvSpPr>
          <p:cNvPr id="6" name="Shape 3"/>
          <p:cNvSpPr/>
          <p:nvPr/>
        </p:nvSpPr>
        <p:spPr>
          <a:xfrm>
            <a:off x="2045613" y="2188607"/>
            <a:ext cx="10538103" cy="614958"/>
          </a:xfrm>
          <a:prstGeom prst="rect">
            <a:avLst/>
          </a:prstGeom>
          <a:solidFill>
            <a:srgbClr val="FFFFFF">
              <a:alpha val="4000"/>
            </a:srgbClr>
          </a:solidFill>
          <a:ln/>
        </p:spPr>
      </p:sp>
      <p:sp>
        <p:nvSpPr>
          <p:cNvPr id="7" name="Text 4"/>
          <p:cNvSpPr/>
          <p:nvPr/>
        </p:nvSpPr>
        <p:spPr>
          <a:xfrm>
            <a:off x="2268855" y="2329458"/>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Metric</a:t>
            </a:r>
            <a:endParaRPr lang="en-US" sz="1750" dirty="0"/>
          </a:p>
        </p:txBody>
      </p:sp>
      <p:sp>
        <p:nvSpPr>
          <p:cNvPr id="8" name="Text 5"/>
          <p:cNvSpPr/>
          <p:nvPr/>
        </p:nvSpPr>
        <p:spPr>
          <a:xfrm>
            <a:off x="5785009" y="2329458"/>
            <a:ext cx="306038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Baseline</a:t>
            </a:r>
            <a:endParaRPr lang="en-US" sz="1750" dirty="0"/>
          </a:p>
        </p:txBody>
      </p:sp>
      <p:sp>
        <p:nvSpPr>
          <p:cNvPr id="9" name="Text 6"/>
          <p:cNvSpPr/>
          <p:nvPr/>
        </p:nvSpPr>
        <p:spPr>
          <a:xfrm>
            <a:off x="9297353" y="2329458"/>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Automated System</a:t>
            </a:r>
            <a:endParaRPr lang="en-US" sz="1750" dirty="0"/>
          </a:p>
        </p:txBody>
      </p:sp>
      <p:sp>
        <p:nvSpPr>
          <p:cNvPr id="10" name="Shape 7"/>
          <p:cNvSpPr/>
          <p:nvPr/>
        </p:nvSpPr>
        <p:spPr>
          <a:xfrm>
            <a:off x="2045613" y="2803565"/>
            <a:ext cx="10538103" cy="948214"/>
          </a:xfrm>
          <a:prstGeom prst="rect">
            <a:avLst/>
          </a:prstGeom>
          <a:solidFill>
            <a:srgbClr val="000000">
              <a:alpha val="4000"/>
            </a:srgbClr>
          </a:solidFill>
          <a:ln/>
        </p:spPr>
      </p:sp>
      <p:sp>
        <p:nvSpPr>
          <p:cNvPr id="11" name="Text 8"/>
          <p:cNvSpPr/>
          <p:nvPr/>
        </p:nvSpPr>
        <p:spPr>
          <a:xfrm>
            <a:off x="2268855" y="2944416"/>
            <a:ext cx="3064193" cy="666512"/>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Virtual Machine Provisioning Time</a:t>
            </a:r>
            <a:endParaRPr lang="en-US" sz="1750" dirty="0"/>
          </a:p>
        </p:txBody>
      </p:sp>
      <p:sp>
        <p:nvSpPr>
          <p:cNvPr id="12" name="Text 9"/>
          <p:cNvSpPr/>
          <p:nvPr/>
        </p:nvSpPr>
        <p:spPr>
          <a:xfrm>
            <a:off x="5785009" y="2944416"/>
            <a:ext cx="306038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15 minutes</a:t>
            </a:r>
            <a:endParaRPr lang="en-US" sz="1750" dirty="0"/>
          </a:p>
        </p:txBody>
      </p:sp>
      <p:sp>
        <p:nvSpPr>
          <p:cNvPr id="13" name="Text 10"/>
          <p:cNvSpPr/>
          <p:nvPr/>
        </p:nvSpPr>
        <p:spPr>
          <a:xfrm>
            <a:off x="9297353" y="2944416"/>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5 minutes</a:t>
            </a:r>
            <a:endParaRPr lang="en-US" sz="1750" dirty="0"/>
          </a:p>
        </p:txBody>
      </p:sp>
      <p:sp>
        <p:nvSpPr>
          <p:cNvPr id="14" name="Shape 11"/>
          <p:cNvSpPr/>
          <p:nvPr/>
        </p:nvSpPr>
        <p:spPr>
          <a:xfrm>
            <a:off x="2045613" y="3751778"/>
            <a:ext cx="10538103" cy="614958"/>
          </a:xfrm>
          <a:prstGeom prst="rect">
            <a:avLst/>
          </a:prstGeom>
          <a:solidFill>
            <a:srgbClr val="FFFFFF">
              <a:alpha val="4000"/>
            </a:srgbClr>
          </a:solidFill>
          <a:ln/>
        </p:spPr>
      </p:sp>
      <p:sp>
        <p:nvSpPr>
          <p:cNvPr id="15" name="Text 12"/>
          <p:cNvSpPr/>
          <p:nvPr/>
        </p:nvSpPr>
        <p:spPr>
          <a:xfrm>
            <a:off x="2268855" y="3892629"/>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Network Configuration Time</a:t>
            </a:r>
            <a:endParaRPr lang="en-US" sz="1750" dirty="0"/>
          </a:p>
        </p:txBody>
      </p:sp>
      <p:sp>
        <p:nvSpPr>
          <p:cNvPr id="16" name="Text 13"/>
          <p:cNvSpPr/>
          <p:nvPr/>
        </p:nvSpPr>
        <p:spPr>
          <a:xfrm>
            <a:off x="5785009" y="3892629"/>
            <a:ext cx="306038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30 minutes</a:t>
            </a:r>
            <a:endParaRPr lang="en-US" sz="1750" dirty="0"/>
          </a:p>
        </p:txBody>
      </p:sp>
      <p:sp>
        <p:nvSpPr>
          <p:cNvPr id="17" name="Text 14"/>
          <p:cNvSpPr/>
          <p:nvPr/>
        </p:nvSpPr>
        <p:spPr>
          <a:xfrm>
            <a:off x="9297353" y="3892629"/>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10 minutes</a:t>
            </a:r>
            <a:endParaRPr lang="en-US" sz="1750" dirty="0"/>
          </a:p>
        </p:txBody>
      </p:sp>
      <p:sp>
        <p:nvSpPr>
          <p:cNvPr id="18" name="Shape 15"/>
          <p:cNvSpPr/>
          <p:nvPr/>
        </p:nvSpPr>
        <p:spPr>
          <a:xfrm>
            <a:off x="2045613" y="4366736"/>
            <a:ext cx="10538103" cy="614958"/>
          </a:xfrm>
          <a:prstGeom prst="rect">
            <a:avLst/>
          </a:prstGeom>
          <a:solidFill>
            <a:srgbClr val="000000">
              <a:alpha val="4000"/>
            </a:srgbClr>
          </a:solidFill>
          <a:ln/>
        </p:spPr>
      </p:sp>
      <p:sp>
        <p:nvSpPr>
          <p:cNvPr id="19" name="Text 16"/>
          <p:cNvSpPr/>
          <p:nvPr/>
        </p:nvSpPr>
        <p:spPr>
          <a:xfrm>
            <a:off x="2268855" y="4507587"/>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Resource Utilization</a:t>
            </a:r>
            <a:endParaRPr lang="en-US" sz="1750" dirty="0"/>
          </a:p>
        </p:txBody>
      </p:sp>
      <p:sp>
        <p:nvSpPr>
          <p:cNvPr id="20" name="Text 17"/>
          <p:cNvSpPr/>
          <p:nvPr/>
        </p:nvSpPr>
        <p:spPr>
          <a:xfrm>
            <a:off x="5785009" y="4507587"/>
            <a:ext cx="306038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60%</a:t>
            </a:r>
            <a:endParaRPr lang="en-US" sz="1750" dirty="0"/>
          </a:p>
        </p:txBody>
      </p:sp>
      <p:sp>
        <p:nvSpPr>
          <p:cNvPr id="21" name="Text 18"/>
          <p:cNvSpPr/>
          <p:nvPr/>
        </p:nvSpPr>
        <p:spPr>
          <a:xfrm>
            <a:off x="9297353" y="4507587"/>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85%</a:t>
            </a:r>
            <a:endParaRPr lang="en-US" sz="1750" dirty="0"/>
          </a:p>
        </p:txBody>
      </p:sp>
      <p:sp>
        <p:nvSpPr>
          <p:cNvPr id="22" name="Shape 19"/>
          <p:cNvSpPr/>
          <p:nvPr/>
        </p:nvSpPr>
        <p:spPr>
          <a:xfrm>
            <a:off x="2045613" y="4981694"/>
            <a:ext cx="10538103" cy="948214"/>
          </a:xfrm>
          <a:prstGeom prst="rect">
            <a:avLst/>
          </a:prstGeom>
          <a:solidFill>
            <a:srgbClr val="FFFFFF">
              <a:alpha val="4000"/>
            </a:srgbClr>
          </a:solidFill>
          <a:ln/>
        </p:spPr>
      </p:sp>
      <p:sp>
        <p:nvSpPr>
          <p:cNvPr id="23" name="Text 20"/>
          <p:cNvSpPr/>
          <p:nvPr/>
        </p:nvSpPr>
        <p:spPr>
          <a:xfrm>
            <a:off x="2268855" y="5122545"/>
            <a:ext cx="3064193" cy="666512"/>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Mean Time to Recovery (MTTR)</a:t>
            </a:r>
            <a:endParaRPr lang="en-US" sz="1750" dirty="0"/>
          </a:p>
        </p:txBody>
      </p:sp>
      <p:sp>
        <p:nvSpPr>
          <p:cNvPr id="24" name="Text 21"/>
          <p:cNvSpPr/>
          <p:nvPr/>
        </p:nvSpPr>
        <p:spPr>
          <a:xfrm>
            <a:off x="5785009" y="5122545"/>
            <a:ext cx="306038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2 hours</a:t>
            </a:r>
            <a:endParaRPr lang="en-US" sz="1750" dirty="0"/>
          </a:p>
        </p:txBody>
      </p:sp>
      <p:sp>
        <p:nvSpPr>
          <p:cNvPr id="25" name="Text 22"/>
          <p:cNvSpPr/>
          <p:nvPr/>
        </p:nvSpPr>
        <p:spPr>
          <a:xfrm>
            <a:off x="9297353" y="5122545"/>
            <a:ext cx="3064193" cy="333256"/>
          </a:xfrm>
          <a:prstGeom prst="rect">
            <a:avLst/>
          </a:prstGeom>
          <a:noFill/>
          <a:ln/>
        </p:spPr>
        <p:txBody>
          <a:bodyPr wrap="non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30 minutes</a:t>
            </a:r>
            <a:endParaRPr lang="en-US" sz="1750" dirty="0"/>
          </a:p>
        </p:txBody>
      </p:sp>
      <p:sp>
        <p:nvSpPr>
          <p:cNvPr id="26" name="Text 23"/>
          <p:cNvSpPr/>
          <p:nvPr/>
        </p:nvSpPr>
        <p:spPr>
          <a:xfrm>
            <a:off x="2037993" y="6187440"/>
            <a:ext cx="10554414" cy="999768"/>
          </a:xfrm>
          <a:prstGeom prst="rect">
            <a:avLst/>
          </a:prstGeom>
          <a:noFill/>
          <a:ln/>
        </p:spPr>
        <p:txBody>
          <a:bodyPr wrap="square" rtlCol="0" anchor="t"/>
          <a:lstStyle/>
          <a:p>
            <a:pPr marL="0" indent="0">
              <a:lnSpc>
                <a:spcPts val="2624"/>
              </a:lnSpc>
              <a:buNone/>
            </a:pPr>
            <a:r>
              <a:rPr lang="en-US" sz="1750" dirty="0">
                <a:solidFill>
                  <a:srgbClr val="404155"/>
                </a:solidFill>
                <a:latin typeface="Nobile" pitchFamily="34" charset="0"/>
                <a:ea typeface="Nobile" pitchFamily="34" charset="-122"/>
                <a:cs typeface="Nobile" pitchFamily="34" charset="-120"/>
              </a:rPr>
              <a:t>The table above demonstrates the performance improvements achieved by the automated SDDC management system. The system significantly reduces provisioning and configuration times, improves resource utilization, and accelerates recovery time in case of failures.</a:t>
            </a:r>
            <a:endParaRPr lang="en-US" sz="1750"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1134</Words>
  <Application>Microsoft Office PowerPoint</Application>
  <PresentationFormat>Custom</PresentationFormat>
  <Paragraphs>97</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Corben</vt:lpstr>
      <vt:lpstr>Kanit</vt:lpstr>
      <vt:lpstr>Martel Sans</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VISHNU SUDERSON</cp:lastModifiedBy>
  <cp:revision>7</cp:revision>
  <dcterms:created xsi:type="dcterms:W3CDTF">2024-06-17T04:09:33Z</dcterms:created>
  <dcterms:modified xsi:type="dcterms:W3CDTF">2024-06-17T07:39:20Z</dcterms:modified>
</cp:coreProperties>
</file>